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32"/>
  </p:notesMasterIdLst>
  <p:sldIdLst>
    <p:sldId id="1300" r:id="rId3"/>
    <p:sldId id="1311" r:id="rId4"/>
    <p:sldId id="262" r:id="rId5"/>
    <p:sldId id="257" r:id="rId6"/>
    <p:sldId id="259" r:id="rId7"/>
    <p:sldId id="260" r:id="rId8"/>
    <p:sldId id="263" r:id="rId9"/>
    <p:sldId id="264" r:id="rId10"/>
    <p:sldId id="265" r:id="rId11"/>
    <p:sldId id="266" r:id="rId12"/>
    <p:sldId id="269" r:id="rId13"/>
    <p:sldId id="270" r:id="rId14"/>
    <p:sldId id="1312" r:id="rId15"/>
    <p:sldId id="272" r:id="rId16"/>
    <p:sldId id="273" r:id="rId17"/>
    <p:sldId id="274" r:id="rId18"/>
    <p:sldId id="1313" r:id="rId19"/>
    <p:sldId id="1314" r:id="rId20"/>
    <p:sldId id="1315" r:id="rId21"/>
    <p:sldId id="1316" r:id="rId22"/>
    <p:sldId id="1317" r:id="rId23"/>
    <p:sldId id="283" r:id="rId24"/>
    <p:sldId id="1318" r:id="rId25"/>
    <p:sldId id="1319" r:id="rId26"/>
    <p:sldId id="1320" r:id="rId27"/>
    <p:sldId id="1321" r:id="rId28"/>
    <p:sldId id="290" r:id="rId29"/>
    <p:sldId id="1322" r:id="rId30"/>
    <p:sldId id="1323" r:id="rId3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2022/11/7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4.1 </a:t>
            </a:r>
            <a:r>
              <a:rPr kumimoji="0" lang="zh-CN" altLang="en-US" sz="2800" b="0" dirty="0"/>
              <a:t>向量组及其线性组合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/29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5" Type="http://schemas.openxmlformats.org/officeDocument/2006/relationships/slide" Target="slide1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4.1</a:t>
            </a:r>
            <a:r>
              <a:rPr kumimoji="0" lang="zh-CN" altLang="en-US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向量组及其线性组合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CA3EA-4CE5-EE59-554E-9B13F8AE0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C190E8-36CC-4458-80FA-D218E44B1474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222848D1-C089-C7C0-3FB4-7094613DF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811213"/>
            <a:ext cx="902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  </a:t>
            </a:r>
            <a:r>
              <a:rPr lang="zh-CN" altLang="en-US"/>
              <a:t>同理</a:t>
            </a:r>
            <a:r>
              <a:rPr lang="en-US" altLang="zh-CN"/>
              <a:t>,</a:t>
            </a:r>
            <a:r>
              <a:rPr lang="en-US" altLang="zh-CN" i="1"/>
              <a:t> </a:t>
            </a:r>
            <a:r>
              <a:rPr lang="en-US" altLang="zh-CN" b="0" i="1"/>
              <a:t>m</a:t>
            </a:r>
            <a:r>
              <a:rPr lang="en-US" altLang="zh-CN"/>
              <a:t> </a:t>
            </a:r>
            <a:r>
              <a:rPr lang="zh-CN" altLang="en-US"/>
              <a:t>个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维行向量所组成的向量组 </a:t>
            </a:r>
            <a:r>
              <a:rPr lang="zh-CN" altLang="en-US" i="1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 baseline="30000">
                <a:sym typeface="Symbol" panose="05050102010706020507" pitchFamily="18" charset="2"/>
              </a:rPr>
              <a:t>T</a:t>
            </a:r>
            <a:r>
              <a:rPr lang="en-US" altLang="zh-CN">
                <a:sym typeface="Symbol" panose="05050102010706020507" pitchFamily="18" charset="2"/>
              </a:rPr>
              <a:t>,</a:t>
            </a:r>
            <a:r>
              <a:rPr lang="en-US" altLang="zh-CN" baseline="30000">
                <a:sym typeface="Symbol" panose="05050102010706020507" pitchFamily="18" charset="2"/>
              </a:rPr>
              <a:t> </a:t>
            </a:r>
            <a:r>
              <a:rPr lang="en-US" altLang="zh-CN" i="1"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 baseline="30000">
                <a:sym typeface="Symbol" panose="05050102010706020507" pitchFamily="18" charset="2"/>
              </a:rPr>
              <a:t>T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,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/>
              <a:t>··· </a:t>
            </a:r>
            <a:r>
              <a:rPr lang="en-US" altLang="zh-CN">
                <a:sym typeface="Symbol" panose="05050102010706020507" pitchFamily="18" charset="2"/>
              </a:rPr>
              <a:t>, </a:t>
            </a:r>
          </a:p>
        </p:txBody>
      </p:sp>
      <p:graphicFrame>
        <p:nvGraphicFramePr>
          <p:cNvPr id="17411" name="Object 3">
            <a:extLst>
              <a:ext uri="{FF2B5EF4-FFF2-40B4-BE49-F238E27FC236}">
                <a16:creationId xmlns:a16="http://schemas.microsoft.com/office/drawing/2014/main" id="{7877D48B-548D-6181-65A9-DDB5CDA89C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1013" y="2055813"/>
          <a:ext cx="1982787" cy="258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939600" progId="Equation.3">
                  <p:embed/>
                </p:oleObj>
              </mc:Choice>
              <mc:Fallback>
                <p:oleObj name="Equation" r:id="rId2" imgW="685800" imgH="939600" progId="Equation.3">
                  <p:embed/>
                  <p:pic>
                    <p:nvPicPr>
                      <p:cNvPr id="17411" name="Object 3">
                        <a:extLst>
                          <a:ext uri="{FF2B5EF4-FFF2-40B4-BE49-F238E27FC236}">
                            <a16:creationId xmlns:a16="http://schemas.microsoft.com/office/drawing/2014/main" id="{7877D48B-548D-6181-65A9-DDB5CDA89C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013" y="2055813"/>
                        <a:ext cx="1982787" cy="258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 Box 4">
            <a:extLst>
              <a:ext uri="{FF2B5EF4-FFF2-40B4-BE49-F238E27FC236}">
                <a16:creationId xmlns:a16="http://schemas.microsoft.com/office/drawing/2014/main" id="{C373B09E-DA2E-8CF3-7E4C-0629C3BA5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4789488"/>
            <a:ext cx="902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  </a:t>
            </a:r>
            <a:r>
              <a:rPr lang="zh-CN" altLang="en-US"/>
              <a:t>综上所述</a:t>
            </a:r>
            <a:r>
              <a:rPr lang="en-US" altLang="zh-CN"/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一个矩阵与一个行向量组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或列向量组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C3A457CA-B42A-8E39-FD52-275DAF418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1498600"/>
            <a:ext cx="5445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ym typeface="Symbol" panose="05050102010706020507" pitchFamily="18" charset="2"/>
              </a:rPr>
              <a:t></a:t>
            </a:r>
            <a:r>
              <a:rPr lang="en-US" altLang="zh-CN" i="1" baseline="-25000">
                <a:sym typeface="Symbol" panose="05050102010706020507" pitchFamily="18" charset="2"/>
              </a:rPr>
              <a:t>m</a:t>
            </a:r>
            <a:r>
              <a:rPr lang="en-US" altLang="zh-CN" baseline="30000">
                <a:sym typeface="Symbol" panose="05050102010706020507" pitchFamily="18" charset="2"/>
              </a:rPr>
              <a:t>T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构成一个 </a:t>
            </a:r>
            <a:r>
              <a:rPr lang="en-US" altLang="zh-CN" b="0" i="1"/>
              <a:t>m</a:t>
            </a:r>
            <a:r>
              <a:rPr lang="en-US" altLang="zh-CN" sz="2400"/>
              <a:t>×</a:t>
            </a:r>
            <a:r>
              <a:rPr lang="en-US" altLang="zh-CN" b="0" i="1"/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矩阵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2E1A8585-58D6-3BF6-46FC-7A6F0DD4B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5430838"/>
            <a:ext cx="2819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一一对应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 autoUpdateAnimBg="0"/>
      <p:bldP spid="17412" grpId="0" build="p" autoUpdateAnimBg="0"/>
      <p:bldP spid="17413" grpId="0" build="p" autoUpdateAnimBg="0" advAuto="0"/>
      <p:bldP spid="17414" grpId="0" build="p" autoUpdateAnimBg="0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B7077586-C331-B4A1-D3E9-8EFBBBF4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1697038"/>
            <a:ext cx="38322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线性组合的定义</a:t>
            </a:r>
            <a:endParaRPr lang="zh-CN" altLang="zh-CN" sz="320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93943DB-7535-DFAD-007D-861B97BE4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430838"/>
            <a:ext cx="419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线性组合的系数</a:t>
            </a:r>
            <a:r>
              <a:rPr lang="en-US" altLang="zh-CN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63B25127-EFE8-9AA2-DA22-C2488B20A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668838"/>
            <a:ext cx="90027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称为向量组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的一个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线性组合</a:t>
            </a:r>
            <a:r>
              <a:rPr lang="en-US" altLang="zh-CN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称为这个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BFFAA513-F601-3692-4935-8772499B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775" y="3938588"/>
            <a:ext cx="3981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endParaRPr lang="en-US" altLang="zh-CN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5771C298-0B8E-6EF4-DC4B-58D42D888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221038"/>
            <a:ext cx="5486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实数</a:t>
            </a:r>
            <a:r>
              <a:rPr lang="zh-CN" altLang="zh-CN" b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表达式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336CC66B-8ABA-21C9-7120-367D1BA21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2498725"/>
            <a:ext cx="8339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/>
              <a:t>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给定向量组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baseline="30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对于任何一组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B8A6B767-2203-2C57-D958-66B355AF7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773113"/>
            <a:ext cx="3603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二、向量组等价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autoUpdateAnimBg="0"/>
      <p:bldP spid="20483" grpId="0" build="p" autoUpdateAnimBg="0" advAuto="0"/>
      <p:bldP spid="20484" grpId="0" build="p" autoUpdateAnimBg="0" advAuto="1000"/>
      <p:bldP spid="20485" grpId="0" build="p" autoUpdateAnimBg="0" advAuto="1000"/>
      <p:bldP spid="20486" grpId="0" build="p" autoUpdateAnimBg="0" advAuto="0"/>
      <p:bldP spid="20487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58D67F3-12AD-3813-4AC3-1900440D5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784225"/>
            <a:ext cx="8261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给定向量组 </a:t>
            </a:r>
            <a:r>
              <a:rPr lang="en-US" altLang="zh-CN" i="1"/>
              <a:t>A</a:t>
            </a:r>
            <a:r>
              <a:rPr lang="en-US" altLang="zh-CN"/>
              <a:t>: 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 baseline="30000"/>
              <a:t> </a:t>
            </a:r>
            <a:r>
              <a:rPr lang="en-US" altLang="zh-CN"/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/>
              <a:t> </a:t>
            </a:r>
            <a:r>
              <a:rPr lang="zh-CN" altLang="en-US"/>
              <a:t>和向量</a:t>
            </a:r>
            <a:r>
              <a:rPr lang="zh-CN" altLang="en-US" i="1"/>
              <a:t> </a:t>
            </a:r>
            <a:r>
              <a:rPr lang="en-US" altLang="zh-CN" i="1"/>
              <a:t>b</a:t>
            </a:r>
            <a:r>
              <a:rPr lang="en-US" altLang="zh-CN"/>
              <a:t>, </a:t>
            </a:r>
            <a:r>
              <a:rPr lang="zh-CN" altLang="en-US"/>
              <a:t>如果存在一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D98E17D-1E40-1744-6886-CA0CE7424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5502275"/>
            <a:ext cx="1292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有解</a:t>
            </a:r>
            <a:r>
              <a:rPr lang="en-US" altLang="zh-CN"/>
              <a:t>.</a:t>
            </a: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B9E5B250-191F-DBFB-0AC4-76AA3B731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4765675"/>
            <a:ext cx="444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+ 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+ </a:t>
            </a:r>
            <a:r>
              <a:rPr lang="en-US" altLang="zh-CN" b="0" i="1"/>
              <a:t>x</a:t>
            </a:r>
            <a:r>
              <a:rPr lang="en-US" altLang="zh-CN" b="0" i="1" baseline="-25000"/>
              <a:t>m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 i="1"/>
              <a:t> = b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71B5B2EE-A716-6BCD-A5AD-C8B0E8BED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4141788"/>
            <a:ext cx="739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向量 </a:t>
            </a:r>
            <a:r>
              <a:rPr lang="en-US" altLang="zh-CN" i="1"/>
              <a:t>b</a:t>
            </a:r>
            <a:r>
              <a:rPr lang="en-US" altLang="zh-CN"/>
              <a:t> </a:t>
            </a:r>
            <a:r>
              <a:rPr lang="zh-CN" altLang="en-US"/>
              <a:t>能由向量组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线性表示</a:t>
            </a:r>
            <a:r>
              <a:rPr lang="en-US" altLang="zh-CN"/>
              <a:t>, </a:t>
            </a:r>
            <a:r>
              <a:rPr lang="zh-CN" altLang="en-US"/>
              <a:t>也就是方程组</a:t>
            </a: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33664D1A-C3B9-78BF-F84B-ED1315420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3455988"/>
            <a:ext cx="4876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sz="32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</a:t>
            </a:r>
            <a:r>
              <a:rPr lang="en-US" altLang="zh-CN"/>
              <a:t>.</a:t>
            </a:r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E3D07FF7-427F-96A5-60B4-0FE58EFA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773363"/>
            <a:ext cx="9023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则称向量 </a:t>
            </a:r>
            <a:r>
              <a:rPr lang="en-US" altLang="zh-CN" i="1"/>
              <a:t>b</a:t>
            </a:r>
            <a:r>
              <a:rPr lang="en-US" altLang="zh-CN"/>
              <a:t> </a:t>
            </a:r>
            <a:r>
              <a:rPr lang="zh-CN" altLang="en-US"/>
              <a:t>是向量组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的线性组合</a:t>
            </a:r>
            <a:r>
              <a:rPr lang="en-US" altLang="zh-CN"/>
              <a:t>,</a:t>
            </a:r>
            <a:r>
              <a:rPr lang="zh-CN" altLang="en-US"/>
              <a:t>这时称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</a:t>
            </a:r>
            <a:r>
              <a:rPr lang="zh-CN" altLang="en-US" sz="32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32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</a:t>
            </a:r>
          </a:p>
        </p:txBody>
      </p:sp>
      <p:sp>
        <p:nvSpPr>
          <p:cNvPr id="21512" name="Rectangle 8">
            <a:extLst>
              <a:ext uri="{FF2B5EF4-FFF2-40B4-BE49-F238E27FC236}">
                <a16:creationId xmlns:a16="http://schemas.microsoft.com/office/drawing/2014/main" id="{B48BE1C8-611C-F159-B60C-CCA2D121C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325" y="2073275"/>
            <a:ext cx="471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>
                <a:sym typeface="Symbol" panose="05050102010706020507" pitchFamily="18" charset="2"/>
              </a:rPr>
              <a:t> =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+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+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+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m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 b="0" i="1" baseline="-25000">
                <a:sym typeface="Symbol" panose="05050102010706020507" pitchFamily="18" charset="2"/>
              </a:rPr>
              <a:t>m</a:t>
            </a:r>
            <a:r>
              <a:rPr lang="en-US" altLang="zh-CN">
                <a:sym typeface="Symbol" panose="05050102010706020507" pitchFamily="18" charset="2"/>
              </a:rPr>
              <a:t> ,</a:t>
            </a:r>
          </a:p>
        </p:txBody>
      </p:sp>
      <p:sp>
        <p:nvSpPr>
          <p:cNvPr id="21513" name="Rectangle 9">
            <a:extLst>
              <a:ext uri="{FF2B5EF4-FFF2-40B4-BE49-F238E27FC236}">
                <a16:creationId xmlns:a16="http://schemas.microsoft.com/office/drawing/2014/main" id="{2658C385-5121-77E0-6592-D4D04B82E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1449388"/>
            <a:ext cx="480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组数 </a:t>
            </a:r>
            <a:r>
              <a:rPr lang="zh-CN" altLang="en-US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 </a:t>
            </a:r>
            <a:r>
              <a:rPr lang="en-US" altLang="zh-CN" b="0" i="1">
                <a:sym typeface="Symbol" panose="05050102010706020507" pitchFamily="18" charset="2"/>
              </a:rPr>
              <a:t></a:t>
            </a:r>
            <a:r>
              <a:rPr lang="en-US" altLang="zh-CN" b="0" i="1" baseline="-25000">
                <a:sym typeface="Symbol" panose="05050102010706020507" pitchFamily="18" charset="2"/>
              </a:rPr>
              <a:t>m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zh-CN" altLang="en-US">
                <a:sym typeface="Symbol" panose="05050102010706020507" pitchFamily="18" charset="2"/>
              </a:rPr>
              <a:t>使</a:t>
            </a:r>
          </a:p>
        </p:txBody>
      </p:sp>
      <p:sp>
        <p:nvSpPr>
          <p:cNvPr id="21516" name="Text Box 12">
            <a:extLst>
              <a:ext uri="{FF2B5EF4-FFF2-40B4-BE49-F238E27FC236}">
                <a16:creationId xmlns:a16="http://schemas.microsoft.com/office/drawing/2014/main" id="{2B3FEC09-0A53-10D7-2720-95722DC0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465763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由上章</a:t>
            </a:r>
          </a:p>
        </p:txBody>
      </p:sp>
      <p:graphicFrame>
        <p:nvGraphicFramePr>
          <p:cNvPr id="21518" name="Object 14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9BCC70F-73E0-700F-6A47-0A292AE891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8388" y="5445125"/>
          <a:ext cx="12969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21518" name="Object 14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E9BCC70F-73E0-700F-6A47-0A292AE891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566" t="18102" r="71249" b="74538"/>
                      <a:stretch>
                        <a:fillRect/>
                      </a:stretch>
                    </p:blipFill>
                    <p:spPr bwMode="auto">
                      <a:xfrm>
                        <a:off x="2338388" y="5445125"/>
                        <a:ext cx="12969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9" name="Picture 15">
            <a:extLst>
              <a:ext uri="{FF2B5EF4-FFF2-40B4-BE49-F238E27FC236}">
                <a16:creationId xmlns:a16="http://schemas.microsoft.com/office/drawing/2014/main" id="{1DFB40E8-AA23-A2FD-83C2-F127756E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559593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20" name="Text Box 16">
            <a:extLst>
              <a:ext uri="{FF2B5EF4-FFF2-40B4-BE49-F238E27FC236}">
                <a16:creationId xmlns:a16="http://schemas.microsoft.com/office/drawing/2014/main" id="{16DF6E29-9CC9-7A56-5713-99FC98A20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0350" y="5465763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可得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autoUpdateAnimBg="0"/>
      <p:bldP spid="21507" grpId="0" build="p" autoUpdateAnimBg="0" advAuto="0"/>
      <p:bldP spid="21508" grpId="0" build="p" autoUpdateAnimBg="0" advAuto="1000"/>
      <p:bldP spid="21509" grpId="0" build="p" autoUpdateAnimBg="0"/>
      <p:bldP spid="21510" grpId="0" build="p" autoUpdateAnimBg="0" advAuto="0"/>
      <p:bldP spid="21511" grpId="0" build="p" autoUpdateAnimBg="0" advAuto="1000"/>
      <p:bldP spid="21512" grpId="0" build="p" autoUpdateAnimBg="0" advAuto="1000"/>
      <p:bldP spid="21513" grpId="0" build="p" autoUpdateAnimBg="0" advAuto="0"/>
      <p:bldP spid="21516" grpId="0" build="p" autoUpdateAnimBg="0"/>
      <p:bldP spid="21520" grpId="0" build="p" autoUpdateAnimBg="0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36CF152A-9FBA-25C5-FF95-2444A8CF9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8" y="2100263"/>
            <a:ext cx="82280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</a:t>
            </a:r>
            <a:endParaRPr lang="zh-CN" altLang="zh-CN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0DF3E9F-85E5-576D-E56C-4ED85129C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486150"/>
            <a:ext cx="6951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</a:t>
            </a:r>
            <a:r>
              <a:rPr lang="en-US" altLang="zh-CN"/>
              <a:t>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38F31FA4-3FE4-E8C9-78F1-D35D8CDA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814638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示的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</a:rPr>
              <a:t>充要条件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是矩阵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的秩等于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0FE84862-9515-FDEE-A4A5-E15B55D96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88" y="847725"/>
            <a:ext cx="7378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向量能由向量组线性表示的充要条件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utoUpdateAnimBg="0"/>
      <p:bldP spid="22531" grpId="0" build="p" autoUpdateAnimBg="0" advAuto="0"/>
      <p:bldP spid="22532" grpId="0" build="p" autoUpdateAnimBg="0" advAuto="0"/>
      <p:bldP spid="2253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83BE5BCB-ABA4-A992-089A-E9DA76E1C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2138363"/>
            <a:ext cx="8272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/>
              <a:t>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设有两个向量组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063A7E07-1C35-E4D3-41E0-EDC5D3F26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999038"/>
            <a:ext cx="90027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与向量组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能相互线性表示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则称这两个向量组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等价</a:t>
            </a:r>
            <a:r>
              <a:rPr lang="en-US" altLang="zh-CN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en-US" altLang="zh-CN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EEAC863A-4A2B-AC82-63C6-05147BBF8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310063"/>
            <a:ext cx="68786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sz="32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能由向量组 </a:t>
            </a:r>
            <a:r>
              <a:rPr lang="en-US" altLang="zh-CN" sz="32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</a:t>
            </a:r>
            <a:r>
              <a:rPr lang="en-US" altLang="zh-CN" sz="32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zh-CN"/>
              <a:t> 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37AC53E6-DD15-2130-C424-F4BB6BB9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638550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若向量组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中的每个向量都能由向量组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</a:t>
            </a:r>
          </a:p>
        </p:txBody>
      </p:sp>
      <p:sp>
        <p:nvSpPr>
          <p:cNvPr id="23560" name="Rectangle 8">
            <a:extLst>
              <a:ext uri="{FF2B5EF4-FFF2-40B4-BE49-F238E27FC236}">
                <a16:creationId xmlns:a16="http://schemas.microsoft.com/office/drawing/2014/main" id="{476E0DA1-96CF-39BC-EB25-6F2FF5192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38" y="977900"/>
            <a:ext cx="4575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3.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向量组等价的概念</a:t>
            </a:r>
          </a:p>
        </p:txBody>
      </p:sp>
      <p:sp>
        <p:nvSpPr>
          <p:cNvPr id="23562" name="Rectangle 10">
            <a:extLst>
              <a:ext uri="{FF2B5EF4-FFF2-40B4-BE49-F238E27FC236}">
                <a16:creationId xmlns:a16="http://schemas.microsoft.com/office/drawing/2014/main" id="{C741DFF4-F5A1-797F-0FEC-F49E17519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886075"/>
            <a:ext cx="648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及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</a:t>
            </a:r>
            <a:r>
              <a:rPr lang="en-US" altLang="zh-CN"/>
              <a:t> 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AF285B18-3B09-2D96-5D68-178E165A6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4349750"/>
            <a:ext cx="2484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若向量组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 autoUpdateAnimBg="0"/>
      <p:bldP spid="23557" grpId="0" build="p" autoUpdateAnimBg="0"/>
      <p:bldP spid="23558" grpId="0" build="p" autoUpdateAnimBg="0" advAuto="0"/>
      <p:bldP spid="23559" grpId="0" build="p" autoUpdateAnimBg="0" advAuto="0"/>
      <p:bldP spid="23560" grpId="0" build="p" autoUpdateAnimBg="0"/>
      <p:bldP spid="23562" grpId="0"/>
      <p:bldP spid="235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D93D9A1-2BA0-31A0-26ED-590A27845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728663"/>
            <a:ext cx="6945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把向量组 </a:t>
            </a:r>
            <a:r>
              <a:rPr lang="zh-CN" altLang="en-GB"/>
              <a:t>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en-GB" altLang="zh-CN"/>
              <a:t> </a:t>
            </a:r>
            <a:r>
              <a:rPr lang="zh-CN" altLang="en-US"/>
              <a:t>和 </a:t>
            </a:r>
            <a:r>
              <a:rPr lang="zh-CN" altLang="en-GB"/>
              <a:t> </a:t>
            </a:r>
            <a:r>
              <a:rPr lang="en-US" altLang="zh-CN" i="1"/>
              <a:t>B</a:t>
            </a:r>
            <a:r>
              <a:rPr lang="en-US" altLang="zh-CN"/>
              <a:t> </a:t>
            </a:r>
            <a:r>
              <a:rPr lang="en-GB" altLang="zh-CN"/>
              <a:t> </a:t>
            </a:r>
            <a:r>
              <a:rPr lang="zh-CN" altLang="en-US"/>
              <a:t>所构成的矩阵分别记作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59E6C41-C21F-C5E8-CB2E-E25FEC897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636838"/>
            <a:ext cx="680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1, 2,  ··· , </a:t>
            </a:r>
            <a:r>
              <a:rPr lang="en-US" altLang="zh-CN" b="0" i="1"/>
              <a:t>s</a:t>
            </a:r>
            <a:r>
              <a:rPr lang="en-US" altLang="zh-CN"/>
              <a:t>) ,  </a:t>
            </a:r>
            <a:r>
              <a:rPr lang="zh-CN" altLang="en-US"/>
              <a:t>存在数 </a:t>
            </a:r>
            <a:r>
              <a:rPr lang="en-US" altLang="zh-CN" b="0" i="1"/>
              <a:t>k</a:t>
            </a:r>
            <a:r>
              <a:rPr lang="en-US" altLang="zh-CN" baseline="-25000"/>
              <a:t>1</a:t>
            </a:r>
            <a:r>
              <a:rPr lang="en-US" altLang="zh-CN" b="0" i="1" baseline="-25000"/>
              <a:t>j</a:t>
            </a:r>
            <a:r>
              <a:rPr lang="en-US" altLang="zh-CN"/>
              <a:t> , </a:t>
            </a:r>
            <a:r>
              <a:rPr lang="en-US" altLang="zh-CN" b="0" i="1"/>
              <a:t>k</a:t>
            </a:r>
            <a:r>
              <a:rPr lang="en-US" altLang="zh-CN" baseline="-25000"/>
              <a:t>2</a:t>
            </a:r>
            <a:r>
              <a:rPr lang="en-US" altLang="zh-CN" b="0" i="1" baseline="-25000"/>
              <a:t>j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k</a:t>
            </a:r>
            <a:r>
              <a:rPr lang="en-US" altLang="zh-CN" b="0" i="1" baseline="-25000"/>
              <a:t>mj</a:t>
            </a:r>
            <a:r>
              <a:rPr lang="en-US" altLang="zh-CN" b="0" i="1"/>
              <a:t> </a:t>
            </a:r>
            <a:r>
              <a:rPr lang="en-US" altLang="zh-CN"/>
              <a:t>, </a:t>
            </a:r>
            <a:r>
              <a:rPr lang="zh-CN" altLang="zh-CN"/>
              <a:t>使</a:t>
            </a:r>
            <a:endParaRPr lang="zh-CN" altLang="en-US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C2A86087-8F84-A66B-8F79-855BF186D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550" y="1371600"/>
            <a:ext cx="685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/>
              <a:t>A</a:t>
            </a:r>
            <a:r>
              <a:rPr lang="en-US" altLang="zh-CN"/>
              <a:t> = 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 baseline="30000"/>
              <a:t> </a:t>
            </a:r>
            <a:r>
              <a:rPr lang="en-US" altLang="zh-CN"/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 i="1"/>
              <a:t> </a:t>
            </a:r>
            <a:r>
              <a:rPr lang="en-US" altLang="zh-CN"/>
              <a:t>) </a:t>
            </a:r>
            <a:r>
              <a:rPr lang="zh-CN" altLang="en-US"/>
              <a:t>和 </a:t>
            </a:r>
            <a:r>
              <a:rPr lang="en-US" altLang="zh-CN" i="1"/>
              <a:t>B</a:t>
            </a:r>
            <a:r>
              <a:rPr lang="en-US" altLang="zh-CN"/>
              <a:t> = (</a:t>
            </a:r>
            <a:r>
              <a:rPr lang="en-US" altLang="zh-CN" i="1"/>
              <a:t>b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b</a:t>
            </a:r>
            <a:r>
              <a:rPr lang="en-US" altLang="zh-CN" baseline="-25000"/>
              <a:t>2</a:t>
            </a:r>
            <a:r>
              <a:rPr lang="en-US" altLang="zh-CN" baseline="30000"/>
              <a:t> </a:t>
            </a:r>
            <a:r>
              <a:rPr lang="en-US" altLang="zh-CN"/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</a:t>
            </a:r>
            <a:r>
              <a:rPr lang="en-US" altLang="zh-CN" i="1"/>
              <a:t> b</a:t>
            </a:r>
            <a:r>
              <a:rPr lang="en-US" altLang="zh-CN" b="0" i="1" baseline="-25000"/>
              <a:t>s</a:t>
            </a:r>
            <a:r>
              <a:rPr lang="en-US" altLang="zh-CN"/>
              <a:t> ). </a:t>
            </a:r>
          </a:p>
        </p:txBody>
      </p:sp>
      <p:graphicFrame>
        <p:nvGraphicFramePr>
          <p:cNvPr id="24582" name="Object 6">
            <a:extLst>
              <a:ext uri="{FF2B5EF4-FFF2-40B4-BE49-F238E27FC236}">
                <a16:creationId xmlns:a16="http://schemas.microsoft.com/office/drawing/2014/main" id="{DEE3B8C4-980C-AA8B-FBC7-F7B05F36E9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" y="3467100"/>
          <a:ext cx="723265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6680" imgH="939600" progId="Equation.3">
                  <p:embed/>
                </p:oleObj>
              </mc:Choice>
              <mc:Fallback>
                <p:oleObj name="Equation" r:id="rId2" imgW="3136680" imgH="939600" progId="Equation.3">
                  <p:embed/>
                  <p:pic>
                    <p:nvPicPr>
                      <p:cNvPr id="24582" name="Object 6">
                        <a:extLst>
                          <a:ext uri="{FF2B5EF4-FFF2-40B4-BE49-F238E27FC236}">
                            <a16:creationId xmlns:a16="http://schemas.microsoft.com/office/drawing/2014/main" id="{DEE3B8C4-980C-AA8B-FBC7-F7B05F36E9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3467100"/>
                        <a:ext cx="7232650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7">
            <a:extLst>
              <a:ext uri="{FF2B5EF4-FFF2-40B4-BE49-F238E27FC236}">
                <a16:creationId xmlns:a16="http://schemas.microsoft.com/office/drawing/2014/main" id="{1011AF8E-35C1-DD8E-EAF0-11D8A4D84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989138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向量组 </a:t>
            </a:r>
            <a:r>
              <a:rPr lang="en-US" altLang="zh-CN" i="1"/>
              <a:t>B </a:t>
            </a:r>
            <a:r>
              <a:rPr lang="zh-CN" altLang="en-US"/>
              <a:t>能由向量组 </a:t>
            </a:r>
            <a:r>
              <a:rPr lang="en-US" altLang="zh-CN" i="1"/>
              <a:t>A </a:t>
            </a:r>
            <a:r>
              <a:rPr lang="zh-CN" altLang="en-US"/>
              <a:t>线性表示</a:t>
            </a:r>
            <a:r>
              <a:rPr lang="en-US" altLang="zh-CN"/>
              <a:t>, </a:t>
            </a:r>
            <a:r>
              <a:rPr lang="zh-CN" altLang="en-US"/>
              <a:t>即对每个向量 </a:t>
            </a:r>
            <a:r>
              <a:rPr lang="en-US" altLang="zh-CN" i="1"/>
              <a:t>b</a:t>
            </a:r>
            <a:r>
              <a:rPr lang="en-US" altLang="zh-CN" b="0" i="1" baseline="-25000"/>
              <a:t>j</a:t>
            </a:r>
            <a:r>
              <a:rPr lang="en-US" altLang="zh-CN"/>
              <a:t> (</a:t>
            </a:r>
            <a:r>
              <a:rPr lang="en-US" altLang="zh-CN" b="0" i="1"/>
              <a:t>j</a:t>
            </a:r>
            <a:r>
              <a:rPr lang="en-US" altLang="zh-CN"/>
              <a:t> = 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 autoUpdateAnimBg="0"/>
      <p:bldP spid="24579" grpId="0" build="p" autoUpdateAnimBg="0" advAuto="0"/>
      <p:bldP spid="24581" grpId="0" build="p" autoUpdateAnimBg="0" advAuto="0"/>
      <p:bldP spid="24583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FCA028B6-B0E2-4D43-20CF-1ACA1A262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1096963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从而</a:t>
            </a:r>
          </a:p>
        </p:txBody>
      </p: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F93B42A8-7266-C612-742D-C831CC49F4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1601788"/>
          <a:ext cx="7331075" cy="254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7760" imgH="939600" progId="Equation.3">
                  <p:embed/>
                </p:oleObj>
              </mc:Choice>
              <mc:Fallback>
                <p:oleObj name="Equation" r:id="rId2" imgW="3047760" imgH="939600" progId="Equation.3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F93B42A8-7266-C612-742D-C831CC49F4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601788"/>
                        <a:ext cx="7331075" cy="2547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>
            <a:extLst>
              <a:ext uri="{FF2B5EF4-FFF2-40B4-BE49-F238E27FC236}">
                <a16:creationId xmlns:a16="http://schemas.microsoft.com/office/drawing/2014/main" id="{FEB4F3FE-EF4C-5CBB-326C-8AC31C605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4289425"/>
            <a:ext cx="9010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这里</a:t>
            </a:r>
            <a:r>
              <a:rPr lang="en-US" altLang="zh-CN" dirty="0"/>
              <a:t>, </a:t>
            </a:r>
            <a:r>
              <a:rPr lang="zh-CN" altLang="en-US" dirty="0"/>
              <a:t>矩阵 </a:t>
            </a:r>
            <a:r>
              <a:rPr lang="en-US" altLang="zh-CN" i="1" dirty="0" err="1"/>
              <a:t>K</a:t>
            </a:r>
            <a:r>
              <a:rPr lang="en-US" altLang="zh-CN" b="0" i="1" baseline="-25000" dirty="0" err="1"/>
              <a:t>m</a:t>
            </a:r>
            <a:r>
              <a:rPr lang="en-US" altLang="zh-CN" baseline="-25000" dirty="0" err="1"/>
              <a:t>×</a:t>
            </a:r>
            <a:r>
              <a:rPr lang="en-US" altLang="zh-CN" b="0" i="1" baseline="-25000" dirty="0" err="1"/>
              <a:t>s</a:t>
            </a:r>
            <a:r>
              <a:rPr lang="en-US" altLang="zh-CN" dirty="0"/>
              <a:t> = (</a:t>
            </a:r>
            <a:r>
              <a:rPr lang="en-US" altLang="zh-CN" b="0" i="1" dirty="0" err="1"/>
              <a:t>k</a:t>
            </a:r>
            <a:r>
              <a:rPr lang="en-US" altLang="zh-CN" b="0" i="1" baseline="-25000" dirty="0" err="1"/>
              <a:t>ij</a:t>
            </a:r>
            <a:r>
              <a:rPr lang="en-US" altLang="zh-CN" dirty="0"/>
              <a:t>) </a:t>
            </a:r>
            <a:r>
              <a:rPr lang="zh-CN" altLang="en-US" dirty="0"/>
              <a:t>称为这一线性表示的</a:t>
            </a: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系数矩阵</a:t>
            </a:r>
            <a:r>
              <a:rPr lang="en-US" altLang="zh-CN" dirty="0"/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 autoUpdateAnimBg="0"/>
      <p:bldP spid="25604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>
            <a:extLst>
              <a:ext uri="{FF2B5EF4-FFF2-40B4-BE49-F238E27FC236}">
                <a16:creationId xmlns:a16="http://schemas.microsoft.com/office/drawing/2014/main" id="{1B43980E-B701-37CA-3C8B-D28BAEAA7F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538" y="3124200"/>
          <a:ext cx="7554912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33640" imgH="939600" progId="Equation.3">
                  <p:embed/>
                </p:oleObj>
              </mc:Choice>
              <mc:Fallback>
                <p:oleObj name="Equation" r:id="rId2" imgW="2933640" imgH="939600" progId="Equation.3">
                  <p:embed/>
                  <p:pic>
                    <p:nvPicPr>
                      <p:cNvPr id="26626" name="Object 2">
                        <a:extLst>
                          <a:ext uri="{FF2B5EF4-FFF2-40B4-BE49-F238E27FC236}">
                            <a16:creationId xmlns:a16="http://schemas.microsoft.com/office/drawing/2014/main" id="{1B43980E-B701-37CA-3C8B-D28BAEAA7F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3124200"/>
                        <a:ext cx="7554912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Rectangle 3">
            <a:extLst>
              <a:ext uri="{FF2B5EF4-FFF2-40B4-BE49-F238E27FC236}">
                <a16:creationId xmlns:a16="http://schemas.microsoft.com/office/drawing/2014/main" id="{DCEFE306-F39F-6FA1-FBC4-9F314E8E2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300288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系数矩阵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09AF52BB-437D-119C-ABC7-FCB1ED05E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600200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量组能由矩阵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的列向量组线性表示</a:t>
            </a:r>
            <a:r>
              <a:rPr lang="en-US" altLang="zh-CN" dirty="0">
                <a:solidFill>
                  <a:srgbClr val="FF0000"/>
                </a:solidFill>
              </a:rPr>
              <a:t>,  </a:t>
            </a:r>
            <a:r>
              <a:rPr lang="en-US" altLang="zh-CN" i="1" dirty="0">
                <a:solidFill>
                  <a:srgbClr val="FF0000"/>
                </a:solidFill>
              </a:rPr>
              <a:t>B </a:t>
            </a:r>
            <a:r>
              <a:rPr lang="zh-CN" altLang="en-US" dirty="0">
                <a:solidFill>
                  <a:srgbClr val="FF0000"/>
                </a:solidFill>
              </a:rPr>
              <a:t>为这一表示的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34393E12-F7E0-5E46-2A6D-89D1DCA0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88" y="914400"/>
            <a:ext cx="8355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由此可知</a:t>
            </a:r>
            <a:r>
              <a:rPr lang="en-US" altLang="zh-CN" dirty="0"/>
              <a:t>, </a:t>
            </a:r>
            <a:r>
              <a:rPr lang="zh-CN" altLang="en-US" dirty="0"/>
              <a:t>若 </a:t>
            </a:r>
            <a:r>
              <a:rPr lang="en-US" altLang="zh-CN" i="1" dirty="0" err="1"/>
              <a:t>C</a:t>
            </a:r>
            <a:r>
              <a:rPr lang="en-US" altLang="zh-CN" b="0" i="1" baseline="-25000" dirty="0" err="1"/>
              <a:t>m</a:t>
            </a:r>
            <a:r>
              <a:rPr lang="en-US" altLang="zh-CN" baseline="-25000" dirty="0" err="1"/>
              <a:t>×</a:t>
            </a:r>
            <a:r>
              <a:rPr lang="en-US" altLang="zh-CN" b="0" i="1" baseline="-25000" dirty="0" err="1"/>
              <a:t>n</a:t>
            </a:r>
            <a:r>
              <a:rPr lang="en-US" altLang="zh-CN" dirty="0"/>
              <a:t> = </a:t>
            </a:r>
            <a:r>
              <a:rPr lang="en-US" altLang="zh-CN" i="1" dirty="0" err="1"/>
              <a:t>A</a:t>
            </a:r>
            <a:r>
              <a:rPr lang="en-US" altLang="zh-CN" b="0" i="1" baseline="-25000" dirty="0" err="1"/>
              <a:t>m</a:t>
            </a:r>
            <a:r>
              <a:rPr lang="en-US" altLang="zh-CN" baseline="-25000" dirty="0" err="1"/>
              <a:t>×</a:t>
            </a:r>
            <a:r>
              <a:rPr lang="en-US" altLang="zh-CN" b="0" i="1" baseline="-25000" dirty="0" err="1"/>
              <a:t>s</a:t>
            </a:r>
            <a:r>
              <a:rPr lang="en-US" altLang="zh-CN" dirty="0"/>
              <a:t> </a:t>
            </a:r>
            <a:r>
              <a:rPr lang="en-US" altLang="zh-CN" i="1" dirty="0" err="1"/>
              <a:t>B</a:t>
            </a:r>
            <a:r>
              <a:rPr lang="en-US" altLang="zh-CN" b="0" i="1" baseline="-25000" dirty="0" err="1"/>
              <a:t>s</a:t>
            </a:r>
            <a:r>
              <a:rPr lang="en-US" altLang="zh-CN" baseline="-25000" dirty="0" err="1"/>
              <a:t>×</a:t>
            </a:r>
            <a:r>
              <a:rPr lang="en-US" altLang="zh-CN" b="0" i="1" baseline="-25000" dirty="0" err="1"/>
              <a:t>n</a:t>
            </a:r>
            <a:r>
              <a:rPr lang="en-US" altLang="zh-CN" dirty="0"/>
              <a:t> , </a:t>
            </a:r>
            <a:r>
              <a:rPr lang="zh-CN" altLang="en-US" dirty="0">
                <a:solidFill>
                  <a:srgbClr val="FF0000"/>
                </a:solidFill>
              </a:rPr>
              <a:t>则矩阵 </a:t>
            </a:r>
            <a:r>
              <a:rPr lang="en-US" altLang="zh-CN" i="1" dirty="0">
                <a:solidFill>
                  <a:srgbClr val="FF0000"/>
                </a:solidFill>
              </a:rPr>
              <a:t>C </a:t>
            </a:r>
            <a:r>
              <a:rPr lang="zh-CN" altLang="en-US" dirty="0">
                <a:solidFill>
                  <a:srgbClr val="FF0000"/>
                </a:solidFill>
              </a:rPr>
              <a:t>的列向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 autoUpdateAnimBg="0" advAuto="0"/>
      <p:bldP spid="26628" grpId="0" build="p" autoUpdateAnimBg="0" advAuto="0"/>
      <p:bldP spid="26629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7E82674-A1E0-2646-FFF2-90236D68C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776288"/>
            <a:ext cx="5051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三、向量组等价的条件</a:t>
            </a:r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9A28666E-2F56-EB74-DD44-7745340C6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18923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按</a:t>
            </a:r>
          </a:p>
        </p:txBody>
      </p:sp>
      <p:graphicFrame>
        <p:nvGraphicFramePr>
          <p:cNvPr id="30730" name="Object 1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F135A3C-C69E-422C-C1AD-BA19726A6A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4925" y="1946275"/>
          <a:ext cx="1143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30730" name="Object 1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6F135A3C-C69E-422C-C1AD-BA19726A6A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999" t="22223" r="72501" b="71111"/>
                      <a:stretch>
                        <a:fillRect/>
                      </a:stretch>
                    </p:blipFill>
                    <p:spPr bwMode="auto">
                      <a:xfrm>
                        <a:off x="1304925" y="1946275"/>
                        <a:ext cx="1143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31" name="Picture 11">
            <a:extLst>
              <a:ext uri="{FF2B5EF4-FFF2-40B4-BE49-F238E27FC236}">
                <a16:creationId xmlns:a16="http://schemas.microsoft.com/office/drawing/2014/main" id="{962E9F2B-9E41-F6EF-518C-4A128A01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201136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32" name="Text Box 12">
            <a:extLst>
              <a:ext uri="{FF2B5EF4-FFF2-40B4-BE49-F238E27FC236}">
                <a16:creationId xmlns:a16="http://schemas.microsoft.com/office/drawing/2014/main" id="{60C4498B-FFE0-B44C-39B2-FC8A3652B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1901825"/>
            <a:ext cx="6259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向量组 </a:t>
            </a:r>
            <a:r>
              <a:rPr lang="en-US" altLang="zh-CN" i="1" dirty="0"/>
              <a:t>B</a:t>
            </a:r>
            <a:r>
              <a:rPr lang="zh-CN" altLang="en-US" dirty="0"/>
              <a:t>：</a:t>
            </a:r>
            <a:r>
              <a:rPr lang="en-US" altLang="zh-CN" i="1" dirty="0"/>
              <a:t>b</a:t>
            </a:r>
            <a:r>
              <a:rPr lang="en-US" altLang="zh-CN" baseline="-25000" dirty="0"/>
              <a:t>1</a:t>
            </a:r>
            <a:r>
              <a:rPr lang="en-US" altLang="zh-CN" dirty="0"/>
              <a:t> , </a:t>
            </a:r>
            <a:r>
              <a:rPr lang="en-US" altLang="zh-CN" i="1" dirty="0"/>
              <a:t>b</a:t>
            </a:r>
            <a:r>
              <a:rPr lang="en-US" altLang="zh-CN" baseline="-25000" dirty="0"/>
              <a:t>2</a:t>
            </a:r>
            <a:r>
              <a:rPr lang="en-US" altLang="zh-CN" dirty="0"/>
              <a:t> , 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 dirty="0"/>
              <a:t> , </a:t>
            </a:r>
            <a:r>
              <a:rPr lang="en-US" altLang="zh-CN" i="1" dirty="0"/>
              <a:t>b</a:t>
            </a:r>
            <a:r>
              <a:rPr lang="en-US" altLang="zh-CN" b="0" i="1" baseline="-25000" dirty="0"/>
              <a:t>l</a:t>
            </a:r>
            <a:r>
              <a:rPr lang="en-US" altLang="zh-CN" dirty="0"/>
              <a:t> </a:t>
            </a:r>
            <a:r>
              <a:rPr lang="zh-CN" altLang="en-US" dirty="0"/>
              <a:t>能由向量组</a:t>
            </a:r>
          </a:p>
        </p:txBody>
      </p:sp>
      <p:sp>
        <p:nvSpPr>
          <p:cNvPr id="30734" name="Rectangle 14">
            <a:extLst>
              <a:ext uri="{FF2B5EF4-FFF2-40B4-BE49-F238E27FC236}">
                <a16:creationId xmlns:a16="http://schemas.microsoft.com/office/drawing/2014/main" id="{E51DBC7B-0139-EA2E-6497-2592662F5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555875"/>
            <a:ext cx="556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/>
              <a:t>A</a:t>
            </a:r>
            <a:r>
              <a:rPr lang="zh-CN" altLang="en-US"/>
              <a:t>：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 i="1" baseline="-25000"/>
              <a:t> </a:t>
            </a:r>
            <a:r>
              <a:rPr lang="zh-CN" altLang="en-US"/>
              <a:t>线性表示，</a:t>
            </a:r>
          </a:p>
        </p:txBody>
      </p:sp>
      <p:sp>
        <p:nvSpPr>
          <p:cNvPr id="30735" name="Text Box 15">
            <a:extLst>
              <a:ext uri="{FF2B5EF4-FFF2-40B4-BE49-F238E27FC236}">
                <a16:creationId xmlns:a16="http://schemas.microsoft.com/office/drawing/2014/main" id="{017FCA5E-1020-E7DF-0520-C7EE06752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546350"/>
            <a:ext cx="4500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其含义是存在矩阵 </a:t>
            </a:r>
            <a:r>
              <a:rPr lang="en-US" altLang="zh-CN" i="1"/>
              <a:t>K</a:t>
            </a:r>
            <a:r>
              <a:rPr lang="en-US" altLang="zh-CN" b="0" i="1" baseline="-25000"/>
              <a:t>m</a:t>
            </a:r>
            <a:r>
              <a:rPr lang="en-US" altLang="zh-CN" baseline="-25000"/>
              <a:t> </a:t>
            </a:r>
            <a:r>
              <a:rPr lang="en-US" altLang="zh-CN" baseline="-25000">
                <a:sym typeface="Symbol" panose="05050102010706020507" pitchFamily="18" charset="2"/>
              </a:rPr>
              <a:t> </a:t>
            </a:r>
            <a:r>
              <a:rPr lang="en-US" altLang="zh-CN" b="0" i="1" baseline="-25000"/>
              <a:t>l</a:t>
            </a:r>
            <a:r>
              <a:rPr lang="en-US" altLang="zh-CN"/>
              <a:t> </a:t>
            </a:r>
            <a:r>
              <a:rPr lang="zh-CN" altLang="en-US"/>
              <a:t>，</a:t>
            </a:r>
          </a:p>
        </p:txBody>
      </p:sp>
      <p:sp>
        <p:nvSpPr>
          <p:cNvPr id="30737" name="Text Box 17">
            <a:extLst>
              <a:ext uri="{FF2B5EF4-FFF2-40B4-BE49-F238E27FC236}">
                <a16:creationId xmlns:a16="http://schemas.microsoft.com/office/drawing/2014/main" id="{71694CDF-1645-A1D6-729F-FCB875DEC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230563"/>
            <a:ext cx="739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使 </a:t>
            </a:r>
            <a:r>
              <a:rPr lang="en-US" altLang="zh-CN"/>
              <a:t>(</a:t>
            </a:r>
            <a:r>
              <a:rPr lang="en-US" altLang="zh-CN" i="1"/>
              <a:t>b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b</a:t>
            </a:r>
            <a:r>
              <a:rPr lang="en-US" altLang="zh-CN" b="0" i="1" baseline="-25000"/>
              <a:t>l</a:t>
            </a:r>
            <a:r>
              <a:rPr lang="en-US" altLang="zh-CN"/>
              <a:t> ) = 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 i="1" baseline="-25000"/>
              <a:t> </a:t>
            </a:r>
            <a:r>
              <a:rPr lang="en-US" altLang="zh-CN"/>
              <a:t>)</a:t>
            </a:r>
            <a:r>
              <a:rPr lang="en-US" altLang="zh-CN" i="1"/>
              <a:t>K</a:t>
            </a:r>
            <a:r>
              <a:rPr lang="zh-CN" altLang="en-US"/>
              <a:t>，</a:t>
            </a:r>
          </a:p>
        </p:txBody>
      </p:sp>
      <p:sp>
        <p:nvSpPr>
          <p:cNvPr id="30738" name="Text Box 18">
            <a:extLst>
              <a:ext uri="{FF2B5EF4-FFF2-40B4-BE49-F238E27FC236}">
                <a16:creationId xmlns:a16="http://schemas.microsoft.com/office/drawing/2014/main" id="{90B2BC35-8747-7060-9799-BEB9CA05D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25800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也就是矩阵方程</a:t>
            </a:r>
          </a:p>
        </p:txBody>
      </p:sp>
      <p:sp>
        <p:nvSpPr>
          <p:cNvPr id="30741" name="Rectangle 21">
            <a:extLst>
              <a:ext uri="{FF2B5EF4-FFF2-40B4-BE49-F238E27FC236}">
                <a16:creationId xmlns:a16="http://schemas.microsoft.com/office/drawing/2014/main" id="{2B4B3283-1933-8739-C9BE-32DAB9DE8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088" y="3979863"/>
            <a:ext cx="5710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 i="1" baseline="-25000"/>
              <a:t> </a:t>
            </a:r>
            <a:r>
              <a:rPr lang="en-US" altLang="zh-CN"/>
              <a:t>)</a:t>
            </a:r>
            <a:r>
              <a:rPr lang="en-US" altLang="zh-CN" i="1"/>
              <a:t>X </a:t>
            </a:r>
            <a:r>
              <a:rPr lang="en-US" altLang="zh-CN"/>
              <a:t>= (</a:t>
            </a:r>
            <a:r>
              <a:rPr lang="en-US" altLang="zh-CN" i="1"/>
              <a:t>b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b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b</a:t>
            </a:r>
            <a:r>
              <a:rPr lang="en-US" altLang="zh-CN" b="0" i="1" baseline="-25000"/>
              <a:t>l</a:t>
            </a:r>
            <a:r>
              <a:rPr lang="en-US" altLang="zh-CN"/>
              <a:t> )</a:t>
            </a:r>
          </a:p>
        </p:txBody>
      </p:sp>
      <p:sp>
        <p:nvSpPr>
          <p:cNvPr id="30742" name="Rectangle 22">
            <a:extLst>
              <a:ext uri="{FF2B5EF4-FFF2-40B4-BE49-F238E27FC236}">
                <a16:creationId xmlns:a16="http://schemas.microsoft.com/office/drawing/2014/main" id="{40D143D0-BB5E-2497-5210-B16CC54B0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789488"/>
            <a:ext cx="1292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有解</a:t>
            </a:r>
            <a:r>
              <a:rPr lang="en-US" altLang="zh-CN"/>
              <a:t>.</a:t>
            </a:r>
          </a:p>
        </p:txBody>
      </p:sp>
      <p:sp>
        <p:nvSpPr>
          <p:cNvPr id="30743" name="Text Box 23">
            <a:extLst>
              <a:ext uri="{FF2B5EF4-FFF2-40B4-BE49-F238E27FC236}">
                <a16:creationId xmlns:a16="http://schemas.microsoft.com/office/drawing/2014/main" id="{828F1FA1-FC18-6AFB-9C7C-5F1696325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988" y="4752975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由上章</a:t>
            </a:r>
          </a:p>
        </p:txBody>
      </p:sp>
      <p:graphicFrame>
        <p:nvGraphicFramePr>
          <p:cNvPr id="30744" name="Object 24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50A1D85-78D5-C806-E0E9-D6C33FF366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4792663"/>
          <a:ext cx="12954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71822" imgH="3428892" progId="PowerPoint.Show.8">
                  <p:embed/>
                </p:oleObj>
              </mc:Choice>
              <mc:Fallback>
                <p:oleObj name="演示文稿" r:id="rId5" imgW="4571822" imgH="3428892" progId="PowerPoint.Show.8">
                  <p:embed/>
                  <p:pic>
                    <p:nvPicPr>
                      <p:cNvPr id="30744" name="Object 24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550A1D85-78D5-C806-E0E9-D6C33FF366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166" t="18843" r="71666" b="73819"/>
                      <a:stretch>
                        <a:fillRect/>
                      </a:stretch>
                    </p:blipFill>
                    <p:spPr bwMode="auto">
                      <a:xfrm>
                        <a:off x="2484438" y="4792663"/>
                        <a:ext cx="12954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5" name="Picture 25">
            <a:extLst>
              <a:ext uri="{FF2B5EF4-FFF2-40B4-BE49-F238E27FC236}">
                <a16:creationId xmlns:a16="http://schemas.microsoft.com/office/drawing/2014/main" id="{39BD1905-575A-0759-A7FA-784A0551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488315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6" name="Text Box 26">
            <a:extLst>
              <a:ext uri="{FF2B5EF4-FFF2-40B4-BE49-F238E27FC236}">
                <a16:creationId xmlns:a16="http://schemas.microsoft.com/office/drawing/2014/main" id="{A6018063-8F53-28A6-3ECA-D355B2676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888" y="4752975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可得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build="p" autoUpdateAnimBg="0"/>
      <p:bldP spid="30732" grpId="0" build="p" autoUpdateAnimBg="0" advAuto="0"/>
      <p:bldP spid="30734" grpId="0" build="p" autoUpdateAnimBg="0" advAuto="0"/>
      <p:bldP spid="30735" grpId="0" build="p" autoUpdateAnimBg="0"/>
      <p:bldP spid="30737" grpId="0" build="p" autoUpdateAnimBg="0" advAuto="0"/>
      <p:bldP spid="30738" grpId="0" build="p" autoUpdateAnimBg="0"/>
      <p:bldP spid="30741" grpId="0" build="p" autoUpdateAnimBg="0"/>
      <p:bldP spid="30742" grpId="0" build="p" autoUpdateAnimBg="0" advAuto="0"/>
      <p:bldP spid="30743" grpId="0" build="p" autoUpdateAnimBg="0"/>
      <p:bldP spid="30746" grpId="0" build="p" autoUpdateAnimBg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AC3B1F59-C681-57C3-5B66-18C6337E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908050"/>
            <a:ext cx="8339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1475AF8-C0BE-9CF2-1483-30FC1311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604963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线性表示的充要条件是矩阵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=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</a:t>
            </a:r>
            <a:r>
              <a:rPr lang="en-US" altLang="zh-CN"/>
              <a:t> 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C904129C-A1E5-E4BA-0AA6-3CD0CEF67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293938"/>
            <a:ext cx="6477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的秩等于矩阵</a:t>
            </a:r>
          </a:p>
        </p:txBody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300674D3-CA64-9B8E-FB03-D2246647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2282825"/>
            <a:ext cx="525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DB95FF0E-5D1F-3D4C-6195-E72E70E2E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944813"/>
            <a:ext cx="1612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的秩，即</a:t>
            </a: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EB976608-2E67-3B9B-64C6-732E80D71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2987675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R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.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017F3D9B-96CA-23CC-E5DB-9966807A2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3611563"/>
            <a:ext cx="83391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推论</a:t>
            </a:r>
            <a:r>
              <a:rPr lang="zh-CN" altLang="en-US"/>
              <a:t>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与向量组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</a:t>
            </a:r>
            <a:r>
              <a:rPr lang="en-US" altLang="zh-CN"/>
              <a:t> </a:t>
            </a:r>
          </a:p>
        </p:txBody>
      </p:sp>
      <p:sp>
        <p:nvSpPr>
          <p:cNvPr id="31753" name="Rectangle 9">
            <a:extLst>
              <a:ext uri="{FF2B5EF4-FFF2-40B4-BE49-F238E27FC236}">
                <a16:creationId xmlns:a16="http://schemas.microsoft.com/office/drawing/2014/main" id="{71756667-5F87-D0F6-0E74-51A15B69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308475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等价的充要条件是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EB0F3178-96EE-8FAC-152C-04A7BB4F3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4918075"/>
            <a:ext cx="396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</a:p>
        </p:txBody>
      </p:sp>
      <p:sp>
        <p:nvSpPr>
          <p:cNvPr id="31755" name="Rectangle 11">
            <a:extLst>
              <a:ext uri="{FF2B5EF4-FFF2-40B4-BE49-F238E27FC236}">
                <a16:creationId xmlns:a16="http://schemas.microsoft.com/office/drawing/2014/main" id="{408D0DFB-4EC6-C56E-0E99-C76ACEFBE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572125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其中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分别是向量组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所构成的矩阵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uild="p" autoUpdateAnimBg="0"/>
      <p:bldP spid="31747" grpId="0" build="p" autoUpdateAnimBg="0" advAuto="0"/>
      <p:bldP spid="31748" grpId="0" build="p" autoUpdateAnimBg="0" advAuto="0"/>
      <p:bldP spid="31749" grpId="0" build="p" autoUpdateAnimBg="0" advAuto="0"/>
      <p:bldP spid="31750" grpId="0" build="p" autoUpdateAnimBg="0" advAuto="0"/>
      <p:bldP spid="31751" grpId="0" build="p" autoUpdateAnimBg="0"/>
      <p:bldP spid="31752" grpId="0" build="p" autoUpdateAnimBg="0"/>
      <p:bldP spid="31753" grpId="0" build="p" autoUpdateAnimBg="0" advAuto="0"/>
      <p:bldP spid="31754" grpId="0" build="p" autoUpdateAnimBg="0"/>
      <p:bldP spid="31755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ext Box 11">
            <a:extLst>
              <a:ext uri="{FF2B5EF4-FFF2-40B4-BE49-F238E27FC236}">
                <a16:creationId xmlns:a16="http://schemas.microsoft.com/office/drawing/2014/main" id="{97A3D40D-2AF6-5FB4-50B0-F18AD47B4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981075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第一节      向量组及其线性组合</a:t>
            </a:r>
          </a:p>
        </p:txBody>
      </p:sp>
      <p:sp>
        <p:nvSpPr>
          <p:cNvPr id="2087" name="Text Box 39">
            <a:hlinkClick r:id="rId2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1E5A9A8-588F-C57E-F8C6-C28004B11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188" y="2867025"/>
            <a:ext cx="3505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向量及向量组的定义</a:t>
            </a:r>
          </a:p>
        </p:txBody>
      </p:sp>
      <p:sp>
        <p:nvSpPr>
          <p:cNvPr id="2088" name="Text Box 40">
            <a:extLst>
              <a:ext uri="{FF2B5EF4-FFF2-40B4-BE49-F238E27FC236}">
                <a16:creationId xmlns:a16="http://schemas.microsoft.com/office/drawing/2014/main" id="{1BB888A1-5FDA-D03D-8F7B-F024F1460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1954213"/>
            <a:ext cx="2362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2089" name="Text Box 41">
            <a:hlinkClick r:id="rId3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E45C7A9-2074-D87A-1379-23DDE875E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3554413"/>
            <a:ext cx="21431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向量组等价</a:t>
            </a:r>
          </a:p>
        </p:txBody>
      </p:sp>
      <p:pic>
        <p:nvPicPr>
          <p:cNvPr id="2090" name="Picture 42">
            <a:extLst>
              <a:ext uri="{FF2B5EF4-FFF2-40B4-BE49-F238E27FC236}">
                <a16:creationId xmlns:a16="http://schemas.microsoft.com/office/drawing/2014/main" id="{BC760BAC-00FF-6CD2-9BEC-E27ADB80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29908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3">
            <a:extLst>
              <a:ext uri="{FF2B5EF4-FFF2-40B4-BE49-F238E27FC236}">
                <a16:creationId xmlns:a16="http://schemas.microsoft.com/office/drawing/2014/main" id="{018B52CF-441E-C7D4-4802-B9B676AB2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365918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3" name="Text Box 45">
            <a:hlinkClick r:id="rId5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C77DB0E-A4AA-56A9-FC34-8876F43B2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4240213"/>
            <a:ext cx="32099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向量组等价的条件</a:t>
            </a:r>
          </a:p>
        </p:txBody>
      </p:sp>
      <p:pic>
        <p:nvPicPr>
          <p:cNvPr id="2094" name="Picture 46">
            <a:extLst>
              <a:ext uri="{FF2B5EF4-FFF2-40B4-BE49-F238E27FC236}">
                <a16:creationId xmlns:a16="http://schemas.microsoft.com/office/drawing/2014/main" id="{DE539B3E-AF18-C3D9-655D-9894D50A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434498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5" name="Text Box 47">
            <a:hlinkClick r:id="rId6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FBA52FC-96D4-10CA-D1D3-DC887E76D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4926013"/>
            <a:ext cx="21431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定理的比较</a:t>
            </a:r>
          </a:p>
        </p:txBody>
      </p:sp>
      <p:pic>
        <p:nvPicPr>
          <p:cNvPr id="2096" name="Picture 48">
            <a:extLst>
              <a:ext uri="{FF2B5EF4-FFF2-40B4-BE49-F238E27FC236}">
                <a16:creationId xmlns:a16="http://schemas.microsoft.com/office/drawing/2014/main" id="{0ACCDC00-4CC2-7905-DD1F-D096F40C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503078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3">
            <a:extLst>
              <a:ext uri="{FF2B5EF4-FFF2-40B4-BE49-F238E27FC236}">
                <a16:creationId xmlns:a16="http://schemas.microsoft.com/office/drawing/2014/main" id="{2FCD68CA-7440-929B-5F9E-10D0E0E73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1371600"/>
            <a:ext cx="1676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/>
              <a:t>   </a:t>
            </a:r>
            <a:r>
              <a:rPr lang="zh-CN" altLang="en-US"/>
              <a:t>设</a:t>
            </a:r>
          </a:p>
        </p:txBody>
      </p:sp>
      <p:graphicFrame>
        <p:nvGraphicFramePr>
          <p:cNvPr id="32772" name="Object 4">
            <a:extLst>
              <a:ext uri="{FF2B5EF4-FFF2-40B4-BE49-F238E27FC236}">
                <a16:creationId xmlns:a16="http://schemas.microsoft.com/office/drawing/2014/main" id="{27376C9C-2520-7429-D5A7-2AE266AEC4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6025" y="762000"/>
          <a:ext cx="51816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01640" imgH="914400" progId="Equation.3">
                  <p:embed/>
                </p:oleObj>
              </mc:Choice>
              <mc:Fallback>
                <p:oleObj name="Equation" r:id="rId2" imgW="2501640" imgH="914400" progId="Equation.3">
                  <p:embed/>
                  <p:pic>
                    <p:nvPicPr>
                      <p:cNvPr id="32772" name="Object 4">
                        <a:extLst>
                          <a:ext uri="{FF2B5EF4-FFF2-40B4-BE49-F238E27FC236}">
                            <a16:creationId xmlns:a16="http://schemas.microsoft.com/office/drawing/2014/main" id="{27376C9C-2520-7429-D5A7-2AE266AEC4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5" y="762000"/>
                        <a:ext cx="518160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5">
            <a:extLst>
              <a:ext uri="{FF2B5EF4-FFF2-40B4-BE49-F238E27FC236}">
                <a16:creationId xmlns:a16="http://schemas.microsoft.com/office/drawing/2014/main" id="{4E519BF5-ED56-8202-D774-05D2EFFAC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909888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证明向量 </a:t>
            </a:r>
            <a:r>
              <a:rPr lang="en-US" altLang="zh-CN" i="1"/>
              <a:t>b</a:t>
            </a:r>
            <a:r>
              <a:rPr lang="en-US" altLang="zh-CN"/>
              <a:t> </a:t>
            </a:r>
            <a:r>
              <a:rPr lang="zh-CN" altLang="en-US"/>
              <a:t>能由向量组 </a:t>
            </a:r>
            <a:r>
              <a:rPr lang="zh-CN" altLang="en-US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3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线性表示，并</a:t>
            </a:r>
            <a:r>
              <a:rPr lang="zh-CN" altLang="en-US"/>
              <a:t>求出表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0A06418-F2D1-6B31-3934-071B98753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581400"/>
            <a:ext cx="2286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示式</a:t>
            </a:r>
            <a:r>
              <a:rPr lang="en-US" altLang="zh-CN"/>
              <a:t>.</a:t>
            </a:r>
          </a:p>
        </p:txBody>
      </p:sp>
      <p:graphicFrame>
        <p:nvGraphicFramePr>
          <p:cNvPr id="32775" name="Object 7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46AB750-81FB-0363-C5D8-BF4DF17C24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148138"/>
          <a:ext cx="5762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32775" name="Object 7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546AB750-81FB-0363-C5D8-BF4DF17C24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406" t="12178" r="82292" b="79417"/>
                      <a:stretch>
                        <a:fillRect/>
                      </a:stretch>
                    </p:blipFill>
                    <p:spPr bwMode="auto">
                      <a:xfrm>
                        <a:off x="827088" y="4148138"/>
                        <a:ext cx="57626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6" name="Picture 8">
            <a:extLst>
              <a:ext uri="{FF2B5EF4-FFF2-40B4-BE49-F238E27FC236}">
                <a16:creationId xmlns:a16="http://schemas.microsoft.com/office/drawing/2014/main" id="{D2B3A985-64FA-20C9-396F-2A7A1A56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43434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A05FA5E7-D298-B0CB-366D-8A8C3385E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754063"/>
            <a:ext cx="1676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/>
              <a:t>   </a:t>
            </a:r>
            <a:r>
              <a:rPr lang="zh-CN" altLang="en-US" dirty="0"/>
              <a:t>设</a:t>
            </a:r>
          </a:p>
        </p:txBody>
      </p:sp>
      <p:graphicFrame>
        <p:nvGraphicFramePr>
          <p:cNvPr id="33795" name="Object 3">
            <a:extLst>
              <a:ext uri="{FF2B5EF4-FFF2-40B4-BE49-F238E27FC236}">
                <a16:creationId xmlns:a16="http://schemas.microsoft.com/office/drawing/2014/main" id="{1C506CEC-C039-B4FF-A85B-5DA3DA85D8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9063" y="1528763"/>
          <a:ext cx="649605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6680" imgH="914400" progId="Equation.3">
                  <p:embed/>
                </p:oleObj>
              </mc:Choice>
              <mc:Fallback>
                <p:oleObj name="Equation" r:id="rId2" imgW="3136680" imgH="914400" progId="Equation.3">
                  <p:embed/>
                  <p:pic>
                    <p:nvPicPr>
                      <p:cNvPr id="33795" name="Object 3">
                        <a:extLst>
                          <a:ext uri="{FF2B5EF4-FFF2-40B4-BE49-F238E27FC236}">
                            <a16:creationId xmlns:a16="http://schemas.microsoft.com/office/drawing/2014/main" id="{1C506CEC-C039-B4FF-A85B-5DA3DA85D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1528763"/>
                        <a:ext cx="649605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>
            <a:extLst>
              <a:ext uri="{FF2B5EF4-FFF2-40B4-BE49-F238E27FC236}">
                <a16:creationId xmlns:a16="http://schemas.microsoft.com/office/drawing/2014/main" id="{6BE204AA-2774-38C2-381E-9CA4D09CD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649663"/>
            <a:ext cx="777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证明向量组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与向量组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 baseline="-25000">
                <a:sym typeface="Symbol" panose="05050102010706020507" pitchFamily="18" charset="2"/>
              </a:rPr>
              <a:t>3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等价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33797" name="Object 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DC15C8-6BC2-22C1-7C25-053B7AB1CA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625" y="4352925"/>
          <a:ext cx="9366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33797" name="Object 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EADC15C8-6BC2-22C1-7C25-053B7AB1CA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64" t="10300" r="80695" b="81297"/>
                      <a:stretch>
                        <a:fillRect/>
                      </a:stretch>
                    </p:blipFill>
                    <p:spPr bwMode="auto">
                      <a:xfrm>
                        <a:off x="682625" y="4352925"/>
                        <a:ext cx="9366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8" name="Picture 6">
            <a:extLst>
              <a:ext uri="{FF2B5EF4-FFF2-40B4-BE49-F238E27FC236}">
                <a16:creationId xmlns:a16="http://schemas.microsoft.com/office/drawing/2014/main" id="{9E02F27A-2D22-CC9A-31D3-2F540EAE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448786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6EA8DFD0-4F57-CA41-99FD-D06F7D967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947738"/>
            <a:ext cx="83391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 b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79B3E90-E978-03A7-93A4-931820F8F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644650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线性表示，则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1BA92C42-933B-4FF7-E0A1-6DB3623C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925" y="2333625"/>
            <a:ext cx="601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 </a:t>
            </a:r>
            <a:r>
              <a:rPr lang="en-US" altLang="zh-CN" sz="24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  <p:graphicFrame>
        <p:nvGraphicFramePr>
          <p:cNvPr id="34821" name="Object 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F53CDF2-5497-8EE6-16C4-65E7568EBA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675" y="3068638"/>
          <a:ext cx="8636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34821" name="Object 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BF53CDF2-5497-8EE6-16C4-65E7568EBA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499" t="40741" r="81059" b="50856"/>
                      <a:stretch>
                        <a:fillRect/>
                      </a:stretch>
                    </p:blipFill>
                    <p:spPr bwMode="auto">
                      <a:xfrm>
                        <a:off x="828675" y="3068638"/>
                        <a:ext cx="8636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2" name="Picture 6">
            <a:extLst>
              <a:ext uri="{FF2B5EF4-FFF2-40B4-BE49-F238E27FC236}">
                <a16:creationId xmlns:a16="http://schemas.microsoft.com/office/drawing/2014/main" id="{7E7FC023-6B8B-4B1E-6596-A1918253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3" y="321151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>
            <a:extLst>
              <a:ext uri="{FF2B5EF4-FFF2-40B4-BE49-F238E27FC236}">
                <a16:creationId xmlns:a16="http://schemas.microsoft.com/office/drawing/2014/main" id="{E1DEB4F7-B417-3E7E-F5CE-D2850454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3" y="3211513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826" name="Object 1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C26F16A-0EB5-3BDE-D3F1-39C45B952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3068638"/>
          <a:ext cx="8636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71822" imgH="3428892" progId="PowerPoint.Show.8">
                  <p:embed/>
                </p:oleObj>
              </mc:Choice>
              <mc:Fallback>
                <p:oleObj name="演示文稿" r:id="rId5" imgW="4571822" imgH="3428892" progId="PowerPoint.Show.8">
                  <p:embed/>
                  <p:pic>
                    <p:nvPicPr>
                      <p:cNvPr id="34826" name="Object 1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DC26F16A-0EB5-3BDE-D3F1-39C45B952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499" t="40741" r="81059" b="50856"/>
                      <a:stretch>
                        <a:fillRect/>
                      </a:stretch>
                    </p:blipFill>
                    <p:spPr bwMode="auto">
                      <a:xfrm>
                        <a:off x="2411413" y="3068638"/>
                        <a:ext cx="8636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5">
            <a:extLst>
              <a:ext uri="{FF2B5EF4-FFF2-40B4-BE49-F238E27FC236}">
                <a16:creationId xmlns:a16="http://schemas.microsoft.com/office/drawing/2014/main" id="{EA408117-9E5A-559C-BBE2-2FCEDEB9E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982442"/>
            <a:ext cx="50720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上章定理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，则</a:t>
            </a:r>
            <a:endParaRPr lang="zh-CN" altLang="en-US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BD9669A-5E84-1857-E9EF-7007660B8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93" y="4638079"/>
            <a:ext cx="4808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min{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} 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uild="p" autoUpdateAnimBg="0"/>
      <p:bldP spid="34819" grpId="0" build="p" autoUpdateAnimBg="0" advAuto="0"/>
      <p:bldP spid="34820" grpId="0" build="p" autoUpdateAnimBg="0" advAuto="0"/>
      <p:bldP spid="4" grpId="0" build="p" autoUpdateAnimBg="0"/>
      <p:bldP spid="5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F4BE53E-9AF4-AB8F-5DE7-1ECFAEA4E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63" y="804863"/>
            <a:ext cx="3886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四、定理的比较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D26438A0-3693-216F-2FC7-F91389221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1947863"/>
            <a:ext cx="8245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本节定理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线性表示的充</a:t>
            </a:r>
            <a:endParaRPr lang="zh-CN" altLang="zh-CN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B3ADB15F-C00D-1FBD-0B06-9559BA702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" y="3333750"/>
            <a:ext cx="632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D92FCBBF-7D20-45D7-318C-3BAD19985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" y="2662238"/>
            <a:ext cx="9020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要条件是矩阵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的秩等于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</a:t>
            </a:r>
            <a:r>
              <a:rPr lang="en-US" altLang="zh-CN"/>
              <a:t> 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9C997263-CB99-3314-5BA5-6F2CFDFC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4095750"/>
            <a:ext cx="8258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上章定理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线性方程组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有解的充要条件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6D3E3C25-3CEB-EEE0-7469-89B00798D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4781550"/>
            <a:ext cx="480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autoUpdateAnimBg="0"/>
      <p:bldP spid="35844" grpId="0" build="p" autoUpdateAnimBg="0" advAuto="0"/>
      <p:bldP spid="35845" grpId="0" build="p" autoUpdateAnimBg="0" advAuto="0"/>
      <p:bldP spid="35846" grpId="0" build="p" autoUpdateAnimBg="0"/>
      <p:bldP spid="35847" grpId="0" build="p" autoUpdateAnimBg="0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69A363C2-08CE-5DEE-58AE-0C910EDA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809625"/>
            <a:ext cx="8339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本节定理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能由向量组</a:t>
            </a:r>
            <a:r>
              <a:rPr lang="zh-CN" altLang="en-US"/>
              <a:t> 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674019E-8B00-FCA0-8945-9985345FE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506538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线性表示的充要条件是矩阵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=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</a:t>
            </a:r>
            <a:r>
              <a:rPr lang="en-US" altLang="zh-CN"/>
              <a:t> </a:t>
            </a: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47CE5799-E677-BBCD-900A-0A62B4587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195513"/>
            <a:ext cx="731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的秩等于矩阵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31239E82-8253-56B1-E9CD-17414D16B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850" y="2881313"/>
            <a:ext cx="5257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B9665B89-1915-BADC-6171-88A1F9A4A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552825"/>
            <a:ext cx="1612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的秩，即</a:t>
            </a:r>
          </a:p>
        </p:txBody>
      </p:sp>
      <p:sp>
        <p:nvSpPr>
          <p:cNvPr id="36871" name="Text Box 7">
            <a:extLst>
              <a:ext uri="{FF2B5EF4-FFF2-40B4-BE49-F238E27FC236}">
                <a16:creationId xmlns:a16="http://schemas.microsoft.com/office/drawing/2014/main" id="{815CAF3C-0C62-37BB-C4BD-BC94F4BFD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88" y="3595688"/>
            <a:ext cx="2819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.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F36ECCD5-5A4D-432F-E00E-BE48441C4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4449763"/>
            <a:ext cx="83391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上章定理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矩阵方程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有解的充要条件是</a:t>
            </a:r>
            <a:r>
              <a:rPr lang="zh-CN" altLang="en-US"/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F595367F-11F4-A295-9A36-DD4D0A887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141913"/>
            <a:ext cx="480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  <p:bldP spid="36870" grpId="0" build="p" autoUpdateAnimBg="0" advAuto="0"/>
      <p:bldP spid="36871" grpId="0" build="p" autoUpdateAnimBg="0"/>
      <p:bldP spid="36872" grpId="0" build="p" autoUpdateAnimBg="0"/>
      <p:bldP spid="36873" grpId="0" build="p" autoUpdateAnimBg="0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F285D47E-891F-3C87-2AE7-1B8F2FE02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909638"/>
            <a:ext cx="8347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本节定理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/>
              <a:t>  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设向量组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能由向量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439759-3B08-E26D-B940-92F400AF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1606550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组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线性表示，则</a:t>
            </a: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02F3B988-9A6C-19CE-0C35-538BFBFAA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2295525"/>
            <a:ext cx="617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) </a:t>
            </a:r>
            <a:r>
              <a:rPr lang="en-US" altLang="zh-CN" sz="24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.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EBD096C6-30B2-151E-4C2F-CEF2BB500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3046413"/>
            <a:ext cx="50720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上章定理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，则</a:t>
            </a:r>
            <a:endParaRPr lang="zh-CN" altLang="en-US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7894" name="Rectangle 6">
            <a:extLst>
              <a:ext uri="{FF2B5EF4-FFF2-40B4-BE49-F238E27FC236}">
                <a16:creationId xmlns:a16="http://schemas.microsoft.com/office/drawing/2014/main" id="{C05E2E38-FC08-4C01-9FED-D63A38C57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613" y="3702050"/>
            <a:ext cx="4808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 sz="24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min{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} 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/>
      <p:bldP spid="37894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0A5335F7-0B93-93AB-8382-C083728DC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750888"/>
            <a:ext cx="8270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上述各定理之间的对应，其基础是向量组与矩阵的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FEC6C9B7-5FB8-F87E-2DB8-28A688E7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1397000"/>
            <a:ext cx="5378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对应，从而有下述对应：</a:t>
            </a:r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33E9A9FB-ABF5-D85C-631D-DE0810A6E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117725"/>
            <a:ext cx="5638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向量组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：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altLang="zh-CN" baseline="-25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,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altLang="zh-CN" baseline="-25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,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,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altLang="zh-CN" b="0" i="1" baseline="-25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能由</a:t>
            </a:r>
          </a:p>
          <a:p>
            <a:pPr algn="ctr"/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向量组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：</a:t>
            </a:r>
            <a:r>
              <a:rPr lang="zh-CN" altLang="en-US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en-US" altLang="zh-CN" baseline="-25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,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en-US" altLang="zh-CN" baseline="-25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, 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,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US" altLang="zh-CN" i="1" baseline="-25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线性表示</a:t>
            </a:r>
          </a:p>
        </p:txBody>
      </p:sp>
      <p:sp>
        <p:nvSpPr>
          <p:cNvPr id="38919" name="AutoShape 7">
            <a:extLst>
              <a:ext uri="{FF2B5EF4-FFF2-40B4-BE49-F238E27FC236}">
                <a16:creationId xmlns:a16="http://schemas.microsoft.com/office/drawing/2014/main" id="{731E98DD-6B26-D385-62AA-B354CCF0F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379788"/>
            <a:ext cx="685800" cy="762000"/>
          </a:xfrm>
          <a:prstGeom prst="upDownArrow">
            <a:avLst>
              <a:gd name="adj1" fmla="val 50000"/>
              <a:gd name="adj2" fmla="val 22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8920" name="Rectangle 8">
            <a:extLst>
              <a:ext uri="{FF2B5EF4-FFF2-40B4-BE49-F238E27FC236}">
                <a16:creationId xmlns:a16="http://schemas.microsoft.com/office/drawing/2014/main" id="{F03A9FD9-7407-80C5-A0CF-59C69A615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184650"/>
            <a:ext cx="5562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有矩阵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，使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AK</a:t>
            </a:r>
          </a:p>
        </p:txBody>
      </p:sp>
      <p:sp>
        <p:nvSpPr>
          <p:cNvPr id="38921" name="AutoShape 9">
            <a:extLst>
              <a:ext uri="{FF2B5EF4-FFF2-40B4-BE49-F238E27FC236}">
                <a16:creationId xmlns:a16="http://schemas.microsoft.com/office/drawing/2014/main" id="{B674CFCF-7CFB-C738-0939-4AB24321E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894263"/>
            <a:ext cx="685800" cy="762000"/>
          </a:xfrm>
          <a:prstGeom prst="upDownArrow">
            <a:avLst>
              <a:gd name="adj1" fmla="val 50000"/>
              <a:gd name="adj2" fmla="val 22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8922" name="Rectangle 10">
            <a:extLst>
              <a:ext uri="{FF2B5EF4-FFF2-40B4-BE49-F238E27FC236}">
                <a16:creationId xmlns:a16="http://schemas.microsoft.com/office/drawing/2014/main" id="{F2D7069A-BF2A-F820-5F3F-5FFE3252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99125"/>
            <a:ext cx="5562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方程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AX</a:t>
            </a:r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zh-CN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有解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build="p" autoUpdateAnimBg="0"/>
      <p:bldP spid="38915" grpId="0" build="p" autoUpdateAnimBg="0" advAuto="0"/>
      <p:bldP spid="38918" grpId="0" animBg="1" autoUpdateAnimBg="0"/>
      <p:bldP spid="38920" grpId="0" animBg="1" autoUpdateAnimBg="0"/>
      <p:bldP spid="38922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C0C8B36-4651-85D8-34A4-A9D9802CA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825500"/>
            <a:ext cx="6778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/>
              <a:t>   </a:t>
            </a:r>
            <a:r>
              <a:rPr lang="zh-CN" altLang="en-US"/>
              <a:t>设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维向量组 </a:t>
            </a:r>
            <a:r>
              <a:rPr lang="en-US" altLang="zh-CN" i="1"/>
              <a:t>A</a:t>
            </a:r>
            <a:r>
              <a:rPr lang="zh-CN" altLang="en-US"/>
              <a:t>：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 i="1" baseline="-25000"/>
              <a:t> </a:t>
            </a:r>
            <a:r>
              <a:rPr lang="zh-CN" altLang="en-US"/>
              <a:t>构成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B85E1B64-CBB8-91BD-7D36-201627C54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58925"/>
            <a:ext cx="754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 </a:t>
            </a:r>
            <a:r>
              <a:rPr lang="en-US" altLang="zh-CN" b="0" i="1"/>
              <a:t>m</a:t>
            </a:r>
            <a:r>
              <a:rPr lang="en-US" altLang="zh-CN"/>
              <a:t> </a:t>
            </a:r>
            <a:r>
              <a:rPr lang="zh-CN" altLang="en-US"/>
              <a:t>矩阵 </a:t>
            </a:r>
            <a:r>
              <a:rPr lang="en-US" altLang="zh-CN" i="1"/>
              <a:t>A</a:t>
            </a:r>
            <a:r>
              <a:rPr lang="en-US" altLang="zh-CN"/>
              <a:t> = 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="0" i="1" baseline="-25000"/>
              <a:t>m</a:t>
            </a:r>
            <a:r>
              <a:rPr lang="en-US" altLang="zh-CN" i="1" baseline="-25000"/>
              <a:t> </a:t>
            </a:r>
            <a:r>
              <a:rPr lang="en-US" altLang="zh-CN"/>
              <a:t>)</a:t>
            </a:r>
            <a:r>
              <a:rPr lang="zh-CN" altLang="en-US"/>
              <a:t>，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阶单位矩阵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E8EC6F6E-92C1-5A36-9844-05AFA808B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44725"/>
            <a:ext cx="746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E</a:t>
            </a:r>
            <a:r>
              <a:rPr lang="en-US" altLang="zh-CN"/>
              <a:t> = (</a:t>
            </a:r>
            <a:r>
              <a:rPr lang="en-US" altLang="zh-CN" i="1"/>
              <a:t>e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e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i="1"/>
              <a:t>e</a:t>
            </a:r>
            <a:r>
              <a:rPr lang="en-US" altLang="zh-CN" b="0" i="1" baseline="-25000"/>
              <a:t>n</a:t>
            </a:r>
            <a:r>
              <a:rPr lang="en-US" altLang="zh-CN" i="1" baseline="-25000"/>
              <a:t> </a:t>
            </a:r>
            <a:r>
              <a:rPr lang="en-US" altLang="zh-CN"/>
              <a:t>) </a:t>
            </a:r>
            <a:r>
              <a:rPr lang="zh-CN" altLang="en-US"/>
              <a:t>的列向量叫做 </a:t>
            </a:r>
            <a:r>
              <a:rPr lang="en-US" altLang="zh-CN" sz="3200" b="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维单位坐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1B231EF6-8596-F20F-63C1-E8B672316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06725"/>
            <a:ext cx="792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标向量</a:t>
            </a:r>
            <a:r>
              <a:rPr lang="en-US" altLang="zh-CN"/>
              <a:t>.  </a:t>
            </a:r>
            <a:r>
              <a:rPr lang="zh-CN" altLang="en-US"/>
              <a:t>证明：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维单位坐标向量组 </a:t>
            </a:r>
            <a:r>
              <a:rPr lang="en-US" altLang="zh-CN" i="1"/>
              <a:t>e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e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6A1EE27-5441-CA40-0384-DDD2B583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71888"/>
            <a:ext cx="822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e</a:t>
            </a:r>
            <a:r>
              <a:rPr lang="en-US" altLang="zh-CN" b="0" i="1" baseline="-25000"/>
              <a:t>n</a:t>
            </a:r>
            <a:r>
              <a:rPr lang="en-US" altLang="zh-CN" i="1" baseline="-25000"/>
              <a:t> </a:t>
            </a:r>
            <a:r>
              <a:rPr lang="zh-CN" altLang="en-US"/>
              <a:t>能由向量组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zh-CN" altLang="en-US"/>
              <a:t>线性表示的充要条件是 </a:t>
            </a:r>
            <a:r>
              <a:rPr lang="en-US" altLang="zh-CN" i="1"/>
              <a:t>R</a:t>
            </a:r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/>
              <a:t>) = </a:t>
            </a:r>
            <a:r>
              <a:rPr lang="en-US" altLang="zh-CN" b="0" i="1"/>
              <a:t>n</a:t>
            </a:r>
            <a:r>
              <a:rPr lang="en-US" altLang="zh-CN"/>
              <a:t> .</a:t>
            </a:r>
          </a:p>
        </p:txBody>
      </p:sp>
      <p:graphicFrame>
        <p:nvGraphicFramePr>
          <p:cNvPr id="41992" name="Object 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667DD06-520B-83AB-4C42-31207C39A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4292600"/>
          <a:ext cx="8969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41992" name="Object 8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3667DD06-520B-83AB-4C42-31207C39A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834" t="12964" r="74358" b="78633"/>
                      <a:stretch>
                        <a:fillRect/>
                      </a:stretch>
                    </p:blipFill>
                    <p:spPr bwMode="auto">
                      <a:xfrm>
                        <a:off x="1371600" y="4292600"/>
                        <a:ext cx="8969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3" name="Picture 9">
            <a:extLst>
              <a:ext uri="{FF2B5EF4-FFF2-40B4-BE49-F238E27FC236}">
                <a16:creationId xmlns:a16="http://schemas.microsoft.com/office/drawing/2014/main" id="{9FF9089F-55F9-1C4C-C762-A194E28D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54525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964613A-0C7F-6337-98D1-1C1BF5244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167487"/>
            <a:ext cx="6585272" cy="361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9066AB-13AF-74FB-2B3E-A562F590F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624" y="5766402"/>
            <a:ext cx="5117609" cy="3227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6C45C0-FD42-F3A7-67F5-A55C9D145F12}"/>
              </a:ext>
            </a:extLst>
          </p:cNvPr>
          <p:cNvSpPr txBox="1"/>
          <p:nvPr/>
        </p:nvSpPr>
        <p:spPr>
          <a:xfrm>
            <a:off x="87796" y="5299075"/>
            <a:ext cx="1043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矩阵语言描述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837E52-0CD9-2E7E-7A2D-61DDA6DA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65" y="1340768"/>
            <a:ext cx="841847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7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49555F-EF78-FF58-B567-7E1BCF249325}"/>
              </a:ext>
            </a:extLst>
          </p:cNvPr>
          <p:cNvSpPr txBox="1"/>
          <p:nvPr/>
        </p:nvSpPr>
        <p:spPr>
          <a:xfrm>
            <a:off x="3784765" y="310583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412003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70A158C-A5CD-DF5A-E131-662079C85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2808288"/>
            <a:ext cx="82407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/>
              <a:t>    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个有次序的数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所组成的数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CC3242B-8728-31A3-311E-37FB0F18E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524250"/>
            <a:ext cx="90027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组称为</a:t>
            </a:r>
            <a:r>
              <a:rPr lang="zh-CN" altLang="en-US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3200" b="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维向量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这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个数称为该向量的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个分量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CC9DFF5F-1A4A-BE50-43F2-8E2FBE32C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256088"/>
            <a:ext cx="632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个数</a:t>
            </a:r>
            <a:r>
              <a:rPr lang="zh-CN" altLang="en-US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称为第 </a:t>
            </a:r>
            <a:r>
              <a:rPr lang="en-US" altLang="zh-CN" b="0" i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个分量</a:t>
            </a:r>
            <a:r>
              <a:rPr lang="en-US" altLang="zh-CN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7D2C1508-FD18-9154-80D9-F00E8E0A5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5018088"/>
            <a:ext cx="8240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分量全为实数的向量称为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实向量</a:t>
            </a:r>
            <a:r>
              <a:rPr lang="en-US" altLang="zh-CN"/>
              <a:t>,   </a:t>
            </a:r>
            <a:r>
              <a:rPr lang="zh-CN" altLang="en-US"/>
              <a:t>分量为复数的向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C0BECBC9-B73C-BB1E-CA5F-414A07FD0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703888"/>
            <a:ext cx="3276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量称为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复向量</a:t>
            </a:r>
            <a:r>
              <a:rPr lang="en-US" altLang="zh-CN"/>
              <a:t>. </a:t>
            </a: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A020C454-3B76-AC7E-B090-83BE76ACE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513" y="5718175"/>
            <a:ext cx="4371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在这里我们只讨论实向量</a:t>
            </a:r>
            <a:r>
              <a:rPr lang="en-US" altLang="zh-CN"/>
              <a:t>.</a:t>
            </a:r>
          </a:p>
        </p:txBody>
      </p:sp>
      <p:sp>
        <p:nvSpPr>
          <p:cNvPr id="13320" name="Rectangle 8">
            <a:extLst>
              <a:ext uri="{FF2B5EF4-FFF2-40B4-BE49-F238E27FC236}">
                <a16:creationId xmlns:a16="http://schemas.microsoft.com/office/drawing/2014/main" id="{ADC79FFF-1AB9-761D-E02C-C27075E64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771525"/>
            <a:ext cx="556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一、向量及向量组的定义</a:t>
            </a:r>
          </a:p>
        </p:txBody>
      </p:sp>
      <p:sp>
        <p:nvSpPr>
          <p:cNvPr id="13321" name="Rectangle 9">
            <a:extLst>
              <a:ext uri="{FF2B5EF4-FFF2-40B4-BE49-F238E27FC236}">
                <a16:creationId xmlns:a16="http://schemas.microsoft.com/office/drawing/2014/main" id="{AF61975F-2F15-D175-2628-B1F17F120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1841500"/>
            <a:ext cx="2819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向量的定义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 autoUpdateAnimBg="0"/>
      <p:bldP spid="13315" grpId="0" build="p" autoUpdateAnimBg="0" advAuto="0"/>
      <p:bldP spid="13316" grpId="0" build="p" autoUpdateAnimBg="0" advAuto="0"/>
      <p:bldP spid="13317" grpId="0" build="p" autoUpdateAnimBg="0"/>
      <p:bldP spid="13318" grpId="0" build="p" autoUpdateAnimBg="0" advAuto="0"/>
      <p:bldP spid="13319" grpId="0" build="p" autoUpdateAnimBg="0"/>
      <p:bldP spid="13321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3" name="Object 11">
            <a:extLst>
              <a:ext uri="{FF2B5EF4-FFF2-40B4-BE49-F238E27FC236}">
                <a16:creationId xmlns:a16="http://schemas.microsoft.com/office/drawing/2014/main" id="{2B160892-735F-AC51-C70F-7CFBED0657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4025" y="3500438"/>
          <a:ext cx="1839913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939600" progId="Equation.3">
                  <p:embed/>
                </p:oleObj>
              </mc:Choice>
              <mc:Fallback>
                <p:oleObj name="Equation" r:id="rId2" imgW="647640" imgH="939600" progId="Equation.3">
                  <p:embed/>
                  <p:pic>
                    <p:nvPicPr>
                      <p:cNvPr id="3083" name="Object 11">
                        <a:extLst>
                          <a:ext uri="{FF2B5EF4-FFF2-40B4-BE49-F238E27FC236}">
                            <a16:creationId xmlns:a16="http://schemas.microsoft.com/office/drawing/2014/main" id="{2B160892-735F-AC51-C70F-7CFBED0657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3500438"/>
                        <a:ext cx="1839913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4" name="Object 12">
            <a:extLst>
              <a:ext uri="{FF2B5EF4-FFF2-40B4-BE49-F238E27FC236}">
                <a16:creationId xmlns:a16="http://schemas.microsoft.com/office/drawing/2014/main" id="{9C6CB3C5-7455-E3AA-434F-D879A234B1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638" y="4329113"/>
          <a:ext cx="40005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74640" imgH="241200" progId="Equation.3">
                  <p:embed/>
                </p:oleObj>
              </mc:Choice>
              <mc:Fallback>
                <p:oleObj name="Equation" r:id="rId4" imgW="1574640" imgH="241200" progId="Equation.3">
                  <p:embed/>
                  <p:pic>
                    <p:nvPicPr>
                      <p:cNvPr id="3084" name="Object 12">
                        <a:extLst>
                          <a:ext uri="{FF2B5EF4-FFF2-40B4-BE49-F238E27FC236}">
                            <a16:creationId xmlns:a16="http://schemas.microsoft.com/office/drawing/2014/main" id="{9C6CB3C5-7455-E3AA-434F-D879A234B1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329113"/>
                        <a:ext cx="400050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5" name="Rectangle 33">
            <a:extLst>
              <a:ext uri="{FF2B5EF4-FFF2-40B4-BE49-F238E27FC236}">
                <a16:creationId xmlns:a16="http://schemas.microsoft.com/office/drawing/2014/main" id="{E0E80817-413A-CBD4-A247-B8846BC07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841375"/>
            <a:ext cx="580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i="1"/>
              <a:t>n</a:t>
            </a:r>
            <a:r>
              <a:rPr lang="en-US" altLang="zh-CN" i="1"/>
              <a:t> </a:t>
            </a:r>
            <a:r>
              <a:rPr lang="zh-CN" altLang="en-US"/>
              <a:t>维向量可写成一行</a:t>
            </a:r>
            <a:r>
              <a:rPr lang="en-US" altLang="zh-CN"/>
              <a:t>, </a:t>
            </a:r>
            <a:r>
              <a:rPr lang="zh-CN" altLang="en-US"/>
              <a:t>也可写成一列</a:t>
            </a:r>
            <a:r>
              <a:rPr lang="en-US" altLang="zh-CN"/>
              <a:t>, </a:t>
            </a:r>
          </a:p>
        </p:txBody>
      </p:sp>
      <p:sp>
        <p:nvSpPr>
          <p:cNvPr id="3106" name="Rectangle 34">
            <a:extLst>
              <a:ext uri="{FF2B5EF4-FFF2-40B4-BE49-F238E27FC236}">
                <a16:creationId xmlns:a16="http://schemas.microsoft.com/office/drawing/2014/main" id="{9E77CB82-CB78-ECC1-1A04-757B5EA71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485900"/>
            <a:ext cx="90027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</a:t>
            </a:r>
            <a:r>
              <a:rPr lang="zh-CN" altLang="en-US"/>
              <a:t>和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列向量</a:t>
            </a:r>
            <a:r>
              <a:rPr lang="en-US" altLang="zh-CN"/>
              <a:t>, </a:t>
            </a:r>
            <a:r>
              <a:rPr lang="zh-CN" altLang="en-US"/>
              <a:t>也就是行矩阵和列矩阵</a:t>
            </a:r>
            <a:r>
              <a:rPr lang="en-US" altLang="zh-CN"/>
              <a:t>, </a:t>
            </a:r>
            <a:r>
              <a:rPr lang="zh-CN" altLang="en-US"/>
              <a:t>并规定行向量</a:t>
            </a:r>
          </a:p>
        </p:txBody>
      </p:sp>
      <p:sp>
        <p:nvSpPr>
          <p:cNvPr id="3107" name="Rectangle 35">
            <a:extLst>
              <a:ext uri="{FF2B5EF4-FFF2-40B4-BE49-F238E27FC236}">
                <a16:creationId xmlns:a16="http://schemas.microsoft.com/office/drawing/2014/main" id="{70400DC1-F7A3-9AB6-455E-DBFE6E75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193925"/>
            <a:ext cx="6662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与列向量都按矩阵的运算规则进行运算</a:t>
            </a:r>
            <a:r>
              <a:rPr lang="en-US" altLang="zh-CN"/>
              <a:t>.</a:t>
            </a:r>
          </a:p>
        </p:txBody>
      </p:sp>
      <p:sp>
        <p:nvSpPr>
          <p:cNvPr id="3108" name="Rectangle 36">
            <a:extLst>
              <a:ext uri="{FF2B5EF4-FFF2-40B4-BE49-F238E27FC236}">
                <a16:creationId xmlns:a16="http://schemas.microsoft.com/office/drawing/2014/main" id="{39F544FC-FC6A-ABE8-060C-83D591438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838450"/>
            <a:ext cx="777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向量 </a:t>
            </a:r>
            <a:r>
              <a:rPr lang="zh-CN" altLang="en-US" i="1">
                <a:sym typeface="Symbol" panose="05050102010706020507" pitchFamily="18" charset="2"/>
              </a:rPr>
              <a:t></a:t>
            </a:r>
            <a:r>
              <a:rPr lang="zh-CN" altLang="en-US">
                <a:sym typeface="Symbol" panose="05050102010706020507" pitchFamily="18" charset="2"/>
              </a:rPr>
              <a:t> 与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维行向量 </a:t>
            </a:r>
            <a:r>
              <a:rPr lang="zh-CN" altLang="en-US" i="1">
                <a:sym typeface="Symbol" panose="05050102010706020507" pitchFamily="18" charset="2"/>
              </a:rPr>
              <a:t></a:t>
            </a:r>
            <a:r>
              <a:rPr lang="en-US" altLang="zh-CN" baseline="30000">
                <a:sym typeface="Symbol" panose="05050102010706020507" pitchFamily="18" charset="2"/>
              </a:rPr>
              <a:t>T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是两个不同的向量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3111" name="Rectangle 39">
            <a:extLst>
              <a:ext uri="{FF2B5EF4-FFF2-40B4-BE49-F238E27FC236}">
                <a16:creationId xmlns:a16="http://schemas.microsoft.com/office/drawing/2014/main" id="{B87E7B40-4DEB-4B54-9FD6-A377B12F3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213" y="752475"/>
            <a:ext cx="24907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分别称为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行</a:t>
            </a:r>
          </a:p>
        </p:txBody>
      </p:sp>
      <p:sp>
        <p:nvSpPr>
          <p:cNvPr id="3112" name="AutoShape 40">
            <a:extLst>
              <a:ext uri="{FF2B5EF4-FFF2-40B4-BE49-F238E27FC236}">
                <a16:creationId xmlns:a16="http://schemas.microsoft.com/office/drawing/2014/main" id="{D530E99C-97AD-004A-5A1E-9B8D90800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597525"/>
            <a:ext cx="2089150" cy="576263"/>
          </a:xfrm>
          <a:prstGeom prst="wedgeRectCallout">
            <a:avLst>
              <a:gd name="adj1" fmla="val 49847"/>
              <a:gd name="adj2" fmla="val -1849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b="0" i="1">
                <a:solidFill>
                  <a:schemeClr val="accent2"/>
                </a:solidFill>
              </a:rPr>
              <a:t>n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zh-CN" altLang="en-US">
                <a:solidFill>
                  <a:schemeClr val="accent2"/>
                </a:solidFill>
              </a:rPr>
              <a:t>维列向量</a:t>
            </a:r>
          </a:p>
        </p:txBody>
      </p:sp>
      <p:sp>
        <p:nvSpPr>
          <p:cNvPr id="3113" name="AutoShape 41">
            <a:extLst>
              <a:ext uri="{FF2B5EF4-FFF2-40B4-BE49-F238E27FC236}">
                <a16:creationId xmlns:a16="http://schemas.microsoft.com/office/drawing/2014/main" id="{6CA326EF-BB94-47F6-4CBC-7E6D22724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5597525"/>
            <a:ext cx="2089150" cy="576263"/>
          </a:xfrm>
          <a:prstGeom prst="wedgeRectCallout">
            <a:avLst>
              <a:gd name="adj1" fmla="val -55319"/>
              <a:gd name="adj2" fmla="val -17892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b="0" i="1">
                <a:solidFill>
                  <a:schemeClr val="accent2"/>
                </a:solidFill>
              </a:rPr>
              <a:t>n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zh-CN" altLang="en-US">
                <a:solidFill>
                  <a:schemeClr val="accent2"/>
                </a:solidFill>
              </a:rPr>
              <a:t>维行向量</a:t>
            </a:r>
          </a:p>
        </p:txBody>
      </p:sp>
      <p:sp>
        <p:nvSpPr>
          <p:cNvPr id="3115" name="Rectangle 43">
            <a:extLst>
              <a:ext uri="{FF2B5EF4-FFF2-40B4-BE49-F238E27FC236}">
                <a16:creationId xmlns:a16="http://schemas.microsoft.com/office/drawing/2014/main" id="{45C4E45D-AA44-96AA-2BB3-39BDE98B0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2179638"/>
            <a:ext cx="24844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因此</a:t>
            </a:r>
            <a:r>
              <a:rPr lang="en-US" altLang="zh-CN"/>
              <a:t>,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维列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5" grpId="0" build="p" autoUpdateAnimBg="0"/>
      <p:bldP spid="3106" grpId="0" autoUpdateAnimBg="0"/>
      <p:bldP spid="3107" grpId="0" autoUpdateAnimBg="0"/>
      <p:bldP spid="3108" grpId="0" autoUpdateAnimBg="0"/>
      <p:bldP spid="3111" grpId="0" autoUpdateAnimBg="0"/>
      <p:bldP spid="3112" grpId="0" animBg="1"/>
      <p:bldP spid="3113" grpId="0" animBg="1"/>
      <p:bldP spid="31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Rectangle 29">
            <a:extLst>
              <a:ext uri="{FF2B5EF4-FFF2-40B4-BE49-F238E27FC236}">
                <a16:creationId xmlns:a16="http://schemas.microsoft.com/office/drawing/2014/main" id="{DBAC48BF-07D9-573F-6092-B498EB8BB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800100"/>
            <a:ext cx="5897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我们把 </a:t>
            </a:r>
            <a:r>
              <a:rPr lang="en-US" altLang="zh-CN"/>
              <a:t>3 </a:t>
            </a:r>
            <a:r>
              <a:rPr lang="zh-CN" altLang="en-US"/>
              <a:t>维向量的全体所组成的集合</a:t>
            </a:r>
          </a:p>
        </p:txBody>
      </p:sp>
      <p:sp>
        <p:nvSpPr>
          <p:cNvPr id="5150" name="Rectangle 30">
            <a:extLst>
              <a:ext uri="{FF2B5EF4-FFF2-40B4-BE49-F238E27FC236}">
                <a16:creationId xmlns:a16="http://schemas.microsoft.com/office/drawing/2014/main" id="{061C6FAA-0C17-4D45-2B05-C9A1E3D0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050" y="1409700"/>
            <a:ext cx="556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R</a:t>
            </a:r>
            <a:r>
              <a:rPr lang="en-US" altLang="zh-CN" baseline="30000"/>
              <a:t>3</a:t>
            </a:r>
            <a:r>
              <a:rPr lang="en-US" altLang="zh-CN"/>
              <a:t> = { </a:t>
            </a:r>
            <a:r>
              <a:rPr lang="en-US" altLang="zh-CN" i="1"/>
              <a:t>r</a:t>
            </a:r>
            <a:r>
              <a:rPr lang="en-US" altLang="zh-CN"/>
              <a:t> = (</a:t>
            </a:r>
            <a:r>
              <a:rPr lang="en-US" altLang="zh-CN" b="0" i="1"/>
              <a:t>x</a:t>
            </a:r>
            <a:r>
              <a:rPr lang="en-US" altLang="zh-CN"/>
              <a:t> , </a:t>
            </a:r>
            <a:r>
              <a:rPr lang="en-US" altLang="zh-CN" b="0" i="1"/>
              <a:t>y</a:t>
            </a:r>
            <a:r>
              <a:rPr lang="en-US" altLang="zh-CN"/>
              <a:t> , </a:t>
            </a:r>
            <a:r>
              <a:rPr lang="en-US" altLang="zh-CN" b="0" i="1"/>
              <a:t>z</a:t>
            </a:r>
            <a:r>
              <a:rPr lang="en-US" altLang="zh-CN"/>
              <a:t>)</a:t>
            </a:r>
            <a:r>
              <a:rPr lang="en-US" altLang="zh-CN" baseline="30000"/>
              <a:t>T</a:t>
            </a:r>
            <a:r>
              <a:rPr lang="en-US" altLang="zh-CN"/>
              <a:t> |</a:t>
            </a:r>
            <a:r>
              <a:rPr lang="en-US" altLang="zh-CN" i="1"/>
              <a:t> </a:t>
            </a:r>
            <a:r>
              <a:rPr lang="en-US" altLang="zh-CN" b="0" i="1"/>
              <a:t>x</a:t>
            </a:r>
            <a:r>
              <a:rPr lang="en-US" altLang="zh-CN"/>
              <a:t> , </a:t>
            </a:r>
            <a:r>
              <a:rPr lang="en-US" altLang="zh-CN" b="0" i="1"/>
              <a:t>y</a:t>
            </a:r>
            <a:r>
              <a:rPr lang="en-US" altLang="zh-CN"/>
              <a:t> , </a:t>
            </a:r>
            <a:r>
              <a:rPr lang="en-US" altLang="zh-CN" b="0" i="1"/>
              <a:t>z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 R }</a:t>
            </a:r>
          </a:p>
        </p:txBody>
      </p:sp>
      <p:sp>
        <p:nvSpPr>
          <p:cNvPr id="5151" name="Rectangle 31">
            <a:extLst>
              <a:ext uri="{FF2B5EF4-FFF2-40B4-BE49-F238E27FC236}">
                <a16:creationId xmlns:a16="http://schemas.microsoft.com/office/drawing/2014/main" id="{4C934F32-22B9-733B-BE61-71857FDDE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039938"/>
            <a:ext cx="3435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叫做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三维向量空间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5152" name="Rectangle 32">
            <a:extLst>
              <a:ext uri="{FF2B5EF4-FFF2-40B4-BE49-F238E27FC236}">
                <a16:creationId xmlns:a16="http://schemas.microsoft.com/office/drawing/2014/main" id="{1648D957-70C5-986D-7E35-F417CB730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50" y="2095500"/>
            <a:ext cx="551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在点空间取定坐标系以后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zh-CN" altLang="en-US">
                <a:sym typeface="Symbol" panose="05050102010706020507" pitchFamily="18" charset="2"/>
              </a:rPr>
              <a:t>空间中</a:t>
            </a:r>
          </a:p>
        </p:txBody>
      </p:sp>
      <p:sp>
        <p:nvSpPr>
          <p:cNvPr id="5153" name="Rectangle 33">
            <a:extLst>
              <a:ext uri="{FF2B5EF4-FFF2-40B4-BE49-F238E27FC236}">
                <a16:creationId xmlns:a16="http://schemas.microsoft.com/office/drawing/2014/main" id="{95164A1E-EB9A-60E5-ED3B-D337A6F22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781300"/>
            <a:ext cx="902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的点 </a:t>
            </a:r>
            <a:r>
              <a:rPr lang="en-US" altLang="zh-CN" b="0" i="1">
                <a:sym typeface="Symbol" panose="05050102010706020507" pitchFamily="18" charset="2"/>
              </a:rPr>
              <a:t>P</a:t>
            </a:r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 b="0" i="1">
                <a:sym typeface="Symbol" panose="05050102010706020507" pitchFamily="18" charset="2"/>
              </a:rPr>
              <a:t>x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y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z</a:t>
            </a:r>
            <a:r>
              <a:rPr lang="en-US" altLang="zh-CN">
                <a:sym typeface="Symbol" panose="05050102010706020507" pitchFamily="18" charset="2"/>
              </a:rPr>
              <a:t>) </a:t>
            </a:r>
            <a:r>
              <a:rPr lang="zh-CN" altLang="en-US">
                <a:sym typeface="Symbol" panose="05050102010706020507" pitchFamily="18" charset="2"/>
              </a:rPr>
              <a:t>与 </a:t>
            </a:r>
            <a:r>
              <a:rPr lang="en-US" altLang="zh-CN">
                <a:sym typeface="Symbol" panose="05050102010706020507" pitchFamily="18" charset="2"/>
              </a:rPr>
              <a:t>3 </a:t>
            </a:r>
            <a:r>
              <a:rPr lang="zh-CN" altLang="en-US">
                <a:sym typeface="Symbol" panose="05050102010706020507" pitchFamily="18" charset="2"/>
              </a:rPr>
              <a:t>维向量 </a:t>
            </a:r>
            <a:r>
              <a:rPr lang="en-US" altLang="zh-CN" i="1">
                <a:sym typeface="Symbol" panose="05050102010706020507" pitchFamily="18" charset="2"/>
              </a:rPr>
              <a:t>r</a:t>
            </a:r>
            <a:r>
              <a:rPr lang="en-US" altLang="zh-CN">
                <a:sym typeface="Symbol" panose="05050102010706020507" pitchFamily="18" charset="2"/>
              </a:rPr>
              <a:t> = (</a:t>
            </a:r>
            <a:r>
              <a:rPr lang="en-US" altLang="zh-CN" b="0" i="1">
                <a:sym typeface="Symbol" panose="05050102010706020507" pitchFamily="18" charset="2"/>
              </a:rPr>
              <a:t>x</a:t>
            </a:r>
            <a:r>
              <a:rPr lang="en-US" altLang="zh-CN">
                <a:sym typeface="Symbol" panose="05050102010706020507" pitchFamily="18" charset="2"/>
              </a:rPr>
              <a:t> ,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y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z</a:t>
            </a:r>
            <a:r>
              <a:rPr lang="en-US" altLang="zh-CN">
                <a:sym typeface="Symbol" panose="05050102010706020507" pitchFamily="18" charset="2"/>
              </a:rPr>
              <a:t>)</a:t>
            </a:r>
            <a:r>
              <a:rPr lang="en-US" altLang="zh-CN" baseline="30000">
                <a:sym typeface="Symbol" panose="05050102010706020507" pitchFamily="18" charset="2"/>
              </a:rPr>
              <a:t>T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之间有一一对应</a:t>
            </a:r>
          </a:p>
        </p:txBody>
      </p:sp>
      <p:sp>
        <p:nvSpPr>
          <p:cNvPr id="5154" name="Rectangle 34">
            <a:extLst>
              <a:ext uri="{FF2B5EF4-FFF2-40B4-BE49-F238E27FC236}">
                <a16:creationId xmlns:a16="http://schemas.microsoft.com/office/drawing/2014/main" id="{248FCD67-F1FC-E5D6-98E7-26172B50D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3467100"/>
            <a:ext cx="902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关系</a:t>
            </a:r>
            <a:r>
              <a:rPr lang="en-US" altLang="zh-CN">
                <a:sym typeface="Symbol" panose="05050102010706020507" pitchFamily="18" charset="2"/>
              </a:rPr>
              <a:t>,  </a:t>
            </a:r>
            <a:r>
              <a:rPr lang="zh-CN" altLang="en-US">
                <a:sym typeface="Symbol" panose="05050102010706020507" pitchFamily="18" charset="2"/>
              </a:rPr>
              <a:t>因此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zh-CN" altLang="en-US">
                <a:sym typeface="Symbol" panose="05050102010706020507" pitchFamily="18" charset="2"/>
              </a:rPr>
              <a:t>向量空间可以类比为取定了坐标系的点空间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5155" name="Rectangle 35">
            <a:extLst>
              <a:ext uri="{FF2B5EF4-FFF2-40B4-BE49-F238E27FC236}">
                <a16:creationId xmlns:a16="http://schemas.microsoft.com/office/drawing/2014/main" id="{787E1CB8-8F22-DD91-F62F-402BECAE8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4206875"/>
            <a:ext cx="1970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向量的集合</a:t>
            </a:r>
          </a:p>
        </p:txBody>
      </p:sp>
      <p:sp>
        <p:nvSpPr>
          <p:cNvPr id="5157" name="Rectangle 37">
            <a:extLst>
              <a:ext uri="{FF2B5EF4-FFF2-40B4-BE49-F238E27FC236}">
                <a16:creationId xmlns:a16="http://schemas.microsoft.com/office/drawing/2014/main" id="{7E9696BB-9DBC-2B0F-729E-146FD9DB7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050" y="4914900"/>
            <a:ext cx="594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ym typeface="Symbol" panose="05050102010706020507" pitchFamily="18" charset="2"/>
              </a:rPr>
              <a:t></a:t>
            </a:r>
            <a:r>
              <a:rPr lang="en-US" altLang="zh-CN">
                <a:sym typeface="Symbol" panose="05050102010706020507" pitchFamily="18" charset="2"/>
              </a:rPr>
              <a:t> = {</a:t>
            </a:r>
            <a:r>
              <a:rPr lang="en-US" altLang="zh-CN" i="1">
                <a:sym typeface="Symbol" panose="05050102010706020507" pitchFamily="18" charset="2"/>
              </a:rPr>
              <a:t> r</a:t>
            </a:r>
            <a:r>
              <a:rPr lang="en-US" altLang="zh-CN">
                <a:sym typeface="Symbol" panose="05050102010706020507" pitchFamily="18" charset="2"/>
              </a:rPr>
              <a:t> = (</a:t>
            </a:r>
            <a:r>
              <a:rPr lang="en-US" altLang="zh-CN" b="0" i="1">
                <a:sym typeface="Symbol" panose="05050102010706020507" pitchFamily="18" charset="2"/>
              </a:rPr>
              <a:t>x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y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 b="0" i="1">
                <a:sym typeface="Symbol" panose="05050102010706020507" pitchFamily="18" charset="2"/>
              </a:rPr>
              <a:t>z</a:t>
            </a:r>
            <a:r>
              <a:rPr lang="en-US" altLang="zh-CN">
                <a:sym typeface="Symbol" panose="05050102010706020507" pitchFamily="18" charset="2"/>
              </a:rPr>
              <a:t>)</a:t>
            </a:r>
            <a:r>
              <a:rPr lang="en-US" altLang="zh-CN" baseline="30000">
                <a:sym typeface="Symbol" panose="05050102010706020507" pitchFamily="18" charset="2"/>
              </a:rPr>
              <a:t>T</a:t>
            </a:r>
            <a:r>
              <a:rPr lang="en-US" altLang="zh-CN">
                <a:sym typeface="Symbol" panose="05050102010706020507" pitchFamily="18" charset="2"/>
              </a:rPr>
              <a:t> | </a:t>
            </a:r>
            <a:r>
              <a:rPr lang="en-US" altLang="zh-CN" b="0" i="1">
                <a:sym typeface="Symbol" panose="05050102010706020507" pitchFamily="18" charset="2"/>
              </a:rPr>
              <a:t>ax</a:t>
            </a:r>
            <a:r>
              <a:rPr lang="en-US" altLang="zh-CN" i="1">
                <a:sym typeface="Symbol" panose="05050102010706020507" pitchFamily="18" charset="2"/>
              </a:rPr>
              <a:t> + </a:t>
            </a:r>
            <a:r>
              <a:rPr lang="en-US" altLang="zh-CN" b="0" i="1">
                <a:sym typeface="Symbol" panose="05050102010706020507" pitchFamily="18" charset="2"/>
              </a:rPr>
              <a:t>by</a:t>
            </a:r>
            <a:r>
              <a:rPr lang="en-US" altLang="zh-CN" i="1">
                <a:sym typeface="Symbol" panose="05050102010706020507" pitchFamily="18" charset="2"/>
              </a:rPr>
              <a:t> + </a:t>
            </a:r>
            <a:r>
              <a:rPr lang="en-US" altLang="zh-CN" b="0" i="1">
                <a:sym typeface="Symbol" panose="05050102010706020507" pitchFamily="18" charset="2"/>
              </a:rPr>
              <a:t>cz</a:t>
            </a:r>
            <a:r>
              <a:rPr lang="en-US" altLang="zh-CN" i="1">
                <a:sym typeface="Symbol" panose="05050102010706020507" pitchFamily="18" charset="2"/>
              </a:rPr>
              <a:t> = </a:t>
            </a:r>
            <a:r>
              <a:rPr lang="en-US" altLang="zh-CN" b="0" i="1">
                <a:sym typeface="Symbol" panose="05050102010706020507" pitchFamily="18" charset="2"/>
              </a:rPr>
              <a:t>d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}</a:t>
            </a:r>
          </a:p>
        </p:txBody>
      </p:sp>
      <p:sp>
        <p:nvSpPr>
          <p:cNvPr id="5158" name="Rectangle 38">
            <a:extLst>
              <a:ext uri="{FF2B5EF4-FFF2-40B4-BE49-F238E27FC236}">
                <a16:creationId xmlns:a16="http://schemas.microsoft.com/office/drawing/2014/main" id="{BFA86A8A-CAC6-29DE-F54A-036F0AABD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5586413"/>
            <a:ext cx="5638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也叫做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向量空间 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R</a:t>
            </a:r>
            <a:r>
              <a:rPr lang="en-US" altLang="zh-CN" sz="3200" baseline="30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3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中的平面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9" grpId="0" autoUpdateAnimBg="0"/>
      <p:bldP spid="5150" grpId="0" autoUpdateAnimBg="0"/>
      <p:bldP spid="5151" grpId="0" autoUpdateAnimBg="0"/>
      <p:bldP spid="5152" grpId="0" autoUpdateAnimBg="0"/>
      <p:bldP spid="5153" grpId="0" autoUpdateAnimBg="0"/>
      <p:bldP spid="5154" grpId="0" autoUpdateAnimBg="0"/>
      <p:bldP spid="5155" grpId="0" autoUpdateAnimBg="0"/>
      <p:bldP spid="5157" grpId="0" autoUpdateAnimBg="0"/>
      <p:bldP spid="515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Rectangle 31">
            <a:extLst>
              <a:ext uri="{FF2B5EF4-FFF2-40B4-BE49-F238E27FC236}">
                <a16:creationId xmlns:a16="http://schemas.microsoft.com/office/drawing/2014/main" id="{10447019-BDBA-E7C9-3CA3-DDEA42C24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912813"/>
            <a:ext cx="5986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类似地</a:t>
            </a:r>
            <a:r>
              <a:rPr lang="en-US" altLang="zh-CN"/>
              <a:t>,</a:t>
            </a:r>
            <a:r>
              <a:rPr lang="en-US" altLang="zh-CN" i="1"/>
              <a:t>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维向量的全体所组成的集合</a:t>
            </a:r>
          </a:p>
        </p:txBody>
      </p:sp>
      <p:sp>
        <p:nvSpPr>
          <p:cNvPr id="6176" name="Rectangle 32">
            <a:extLst>
              <a:ext uri="{FF2B5EF4-FFF2-40B4-BE49-F238E27FC236}">
                <a16:creationId xmlns:a16="http://schemas.microsoft.com/office/drawing/2014/main" id="{3A9A6CEA-B73C-3BCD-9BEF-4498B300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1751013"/>
            <a:ext cx="685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R</a:t>
            </a:r>
            <a:r>
              <a:rPr lang="en-US" altLang="zh-CN" b="0" i="1" baseline="30000"/>
              <a:t>n</a:t>
            </a:r>
            <a:r>
              <a:rPr lang="en-US" altLang="zh-CN"/>
              <a:t> ={ </a:t>
            </a:r>
            <a:r>
              <a:rPr lang="en-US" altLang="zh-CN" i="1"/>
              <a:t>x </a:t>
            </a:r>
            <a:r>
              <a:rPr lang="en-US" altLang="zh-CN"/>
              <a:t>= (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/>
              <a:t>, 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/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/>
              <a:t>)</a:t>
            </a:r>
            <a:r>
              <a:rPr lang="en-US" altLang="zh-CN" baseline="30000"/>
              <a:t>T</a:t>
            </a:r>
            <a:r>
              <a:rPr lang="en-US" altLang="zh-CN"/>
              <a:t> | </a:t>
            </a:r>
            <a:r>
              <a:rPr lang="en-US" altLang="zh-CN" b="0" i="1"/>
              <a:t>x</a:t>
            </a:r>
            <a:r>
              <a:rPr lang="en-US" altLang="zh-CN" baseline="-25000"/>
              <a:t>1</a:t>
            </a:r>
            <a:r>
              <a:rPr lang="en-US" altLang="zh-CN"/>
              <a:t>, </a:t>
            </a:r>
            <a:r>
              <a:rPr lang="en-US" altLang="zh-CN" b="0" i="1"/>
              <a:t>x</a:t>
            </a:r>
            <a:r>
              <a:rPr lang="en-US" altLang="zh-CN" baseline="-25000"/>
              <a:t>2</a:t>
            </a:r>
            <a:r>
              <a:rPr lang="en-US" altLang="zh-CN"/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, </a:t>
            </a:r>
            <a:r>
              <a:rPr lang="en-US" altLang="zh-CN" b="0" i="1"/>
              <a:t>x</a:t>
            </a:r>
            <a:r>
              <a:rPr lang="en-US" altLang="zh-CN" b="0" i="1" baseline="-25000"/>
              <a:t>n</a:t>
            </a:r>
            <a:r>
              <a:rPr lang="en-US" altLang="zh-CN" i="1"/>
              <a:t> </a:t>
            </a:r>
            <a:r>
              <a:rPr lang="en-US" altLang="zh-CN">
                <a:sym typeface="Symbol" panose="05050102010706020507" pitchFamily="18" charset="2"/>
              </a:rPr>
              <a:t>R }</a:t>
            </a:r>
          </a:p>
        </p:txBody>
      </p:sp>
      <p:sp>
        <p:nvSpPr>
          <p:cNvPr id="6177" name="Rectangle 33">
            <a:extLst>
              <a:ext uri="{FF2B5EF4-FFF2-40B4-BE49-F238E27FC236}">
                <a16:creationId xmlns:a16="http://schemas.microsoft.com/office/drawing/2014/main" id="{8ACABCC1-2004-368C-7FB9-CAA636C34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617788"/>
            <a:ext cx="35099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叫做</a:t>
            </a:r>
            <a:r>
              <a:rPr lang="zh-CN" altLang="en-US" i="1">
                <a:sym typeface="Symbol" panose="05050102010706020507" pitchFamily="18" charset="2"/>
              </a:rPr>
              <a:t> </a:t>
            </a:r>
            <a:r>
              <a:rPr lang="en-US" altLang="zh-CN" sz="3200" b="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维向量空间</a:t>
            </a:r>
            <a:r>
              <a:rPr lang="en-US" altLang="zh-CN">
                <a:sym typeface="Symbol" panose="05050102010706020507" pitchFamily="18" charset="2"/>
              </a:rPr>
              <a:t>. </a:t>
            </a:r>
          </a:p>
        </p:txBody>
      </p:sp>
      <p:sp>
        <p:nvSpPr>
          <p:cNvPr id="6178" name="Rectangle 34">
            <a:extLst>
              <a:ext uri="{FF2B5EF4-FFF2-40B4-BE49-F238E27FC236}">
                <a16:creationId xmlns:a16="http://schemas.microsoft.com/office/drawing/2014/main" id="{2E9643EB-7E10-731A-EBE5-2EE198170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14" y="3431701"/>
            <a:ext cx="2593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维向量的集合</a:t>
            </a:r>
          </a:p>
        </p:txBody>
      </p:sp>
      <p:sp>
        <p:nvSpPr>
          <p:cNvPr id="6179" name="Rectangle 35">
            <a:extLst>
              <a:ext uri="{FF2B5EF4-FFF2-40B4-BE49-F238E27FC236}">
                <a16:creationId xmlns:a16="http://schemas.microsoft.com/office/drawing/2014/main" id="{2C69C76B-34D2-67F7-92ED-5BF6BAB1D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3981549"/>
            <a:ext cx="774605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ym typeface="Symbol" panose="05050102010706020507" pitchFamily="18" charset="2"/>
              </a:rPr>
              <a:t></a:t>
            </a:r>
            <a:r>
              <a:rPr lang="en-US" altLang="zh-CN" dirty="0">
                <a:sym typeface="Symbol" panose="05050102010706020507" pitchFamily="18" charset="2"/>
              </a:rPr>
              <a:t> ={ </a:t>
            </a:r>
            <a:r>
              <a:rPr lang="en-US" altLang="zh-CN" i="1" dirty="0"/>
              <a:t>x </a:t>
            </a:r>
            <a:r>
              <a:rPr lang="en-US" altLang="zh-CN" dirty="0"/>
              <a:t>= (</a:t>
            </a:r>
            <a:r>
              <a:rPr lang="en-US" altLang="zh-CN" b="0" i="1" dirty="0"/>
              <a:t>x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en-US" altLang="zh-CN" b="0" i="1" dirty="0"/>
              <a:t>x</a:t>
            </a:r>
            <a:r>
              <a:rPr lang="en-US" altLang="zh-CN" baseline="-25000" dirty="0"/>
              <a:t>2</a:t>
            </a:r>
            <a:r>
              <a:rPr lang="en-US" altLang="zh-CN" dirty="0"/>
              <a:t>, 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 dirty="0"/>
              <a:t> , </a:t>
            </a:r>
            <a:r>
              <a:rPr lang="en-US" altLang="zh-CN" b="0" i="1" dirty="0" err="1"/>
              <a:t>x</a:t>
            </a:r>
            <a:r>
              <a:rPr lang="en-US" altLang="zh-CN" b="0" i="1" baseline="-25000" dirty="0" err="1"/>
              <a:t>n</a:t>
            </a:r>
            <a:r>
              <a:rPr lang="en-US" altLang="zh-CN" dirty="0"/>
              <a:t>)</a:t>
            </a:r>
            <a:r>
              <a:rPr lang="en-US" altLang="zh-CN" baseline="30000" dirty="0"/>
              <a:t>T</a:t>
            </a:r>
            <a:r>
              <a:rPr lang="en-US" altLang="zh-CN" dirty="0"/>
              <a:t> | </a:t>
            </a:r>
            <a:r>
              <a:rPr lang="en-US" altLang="zh-CN" b="0" i="1" dirty="0"/>
              <a:t>a</a:t>
            </a:r>
            <a:r>
              <a:rPr lang="en-US" altLang="zh-CN" baseline="-25000" dirty="0"/>
              <a:t>1</a:t>
            </a:r>
            <a:r>
              <a:rPr lang="en-US" altLang="zh-CN" b="0" i="1" dirty="0"/>
              <a:t>x</a:t>
            </a:r>
            <a:r>
              <a:rPr lang="en-US" altLang="zh-CN" baseline="-25000" dirty="0"/>
              <a:t>1</a:t>
            </a:r>
            <a:r>
              <a:rPr lang="en-US" altLang="zh-CN" dirty="0"/>
              <a:t>+</a:t>
            </a:r>
            <a:r>
              <a:rPr lang="en-US" altLang="zh-CN" b="0" i="1" dirty="0"/>
              <a:t>a</a:t>
            </a:r>
            <a:r>
              <a:rPr lang="en-US" altLang="zh-CN" baseline="-25000" dirty="0"/>
              <a:t>2</a:t>
            </a:r>
            <a:r>
              <a:rPr lang="en-US" altLang="zh-CN" b="0" i="1" dirty="0"/>
              <a:t>x</a:t>
            </a:r>
            <a:r>
              <a:rPr lang="en-US" altLang="zh-CN" baseline="-25000" dirty="0"/>
              <a:t>2</a:t>
            </a:r>
            <a:r>
              <a:rPr lang="en-US" altLang="zh-CN" dirty="0"/>
              <a:t>+ 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 dirty="0"/>
              <a:t> +</a:t>
            </a:r>
            <a:r>
              <a:rPr lang="en-US" altLang="zh-CN" b="0" i="1" dirty="0" err="1"/>
              <a:t>a</a:t>
            </a:r>
            <a:r>
              <a:rPr lang="en-US" altLang="zh-CN" b="0" i="1" baseline="-25000" dirty="0" err="1"/>
              <a:t>n</a:t>
            </a:r>
            <a:r>
              <a:rPr lang="en-US" altLang="zh-CN" b="0" i="1" dirty="0" err="1"/>
              <a:t>x</a:t>
            </a:r>
            <a:r>
              <a:rPr lang="en-US" altLang="zh-CN" b="0" i="1" baseline="-25000" dirty="0" err="1"/>
              <a:t>n</a:t>
            </a:r>
            <a:r>
              <a:rPr lang="en-US" altLang="zh-CN" i="1" dirty="0"/>
              <a:t>= </a:t>
            </a:r>
            <a:r>
              <a:rPr lang="en-US" altLang="zh-CN" b="0" i="1" dirty="0"/>
              <a:t>b</a:t>
            </a:r>
            <a:r>
              <a:rPr lang="en-US" altLang="zh-CN" i="1" dirty="0"/>
              <a:t> </a:t>
            </a:r>
            <a:r>
              <a:rPr lang="en-US" altLang="zh-CN" dirty="0"/>
              <a:t>}</a:t>
            </a:r>
          </a:p>
        </p:txBody>
      </p:sp>
      <p:sp>
        <p:nvSpPr>
          <p:cNvPr id="6180" name="Rectangle 36">
            <a:extLst>
              <a:ext uri="{FF2B5EF4-FFF2-40B4-BE49-F238E27FC236}">
                <a16:creationId xmlns:a16="http://schemas.microsoft.com/office/drawing/2014/main" id="{068A02F9-AF42-6002-1A8E-54373124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4865787"/>
            <a:ext cx="7848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叫做 </a:t>
            </a:r>
            <a:r>
              <a:rPr lang="en-US" altLang="zh-CN" sz="3200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维向量空间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3200" b="0" i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中的 </a:t>
            </a:r>
            <a:r>
              <a:rPr lang="en-US" altLang="zh-CN" sz="3200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1 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维超平面</a:t>
            </a:r>
            <a:r>
              <a:rPr lang="en-US" altLang="zh-CN" sz="3200" dirty="0"/>
              <a:t>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5" grpId="0" autoUpdateAnimBg="0"/>
      <p:bldP spid="6176" grpId="0" autoUpdateAnimBg="0"/>
      <p:bldP spid="6177" grpId="0" autoUpdateAnimBg="0"/>
      <p:bldP spid="6178" grpId="0" autoUpdateAnimBg="0"/>
      <p:bldP spid="6179" grpId="0" autoUpdateAnimBg="0"/>
      <p:bldP spid="618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68327E03-ABB8-D464-2E2E-A74A21896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782638"/>
            <a:ext cx="3200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向量组的定义</a:t>
            </a:r>
          </a:p>
        </p:txBody>
      </p:sp>
      <p:graphicFrame>
        <p:nvGraphicFramePr>
          <p:cNvPr id="14340" name="Object 4">
            <a:extLst>
              <a:ext uri="{FF2B5EF4-FFF2-40B4-BE49-F238E27FC236}">
                <a16:creationId xmlns:a16="http://schemas.microsoft.com/office/drawing/2014/main" id="{B326361F-5A9E-492F-CA84-DB5E5887F3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6200" y="3079750"/>
          <a:ext cx="617855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71800" imgH="711000" progId="Equation.3">
                  <p:embed/>
                </p:oleObj>
              </mc:Choice>
              <mc:Fallback>
                <p:oleObj name="Equation" r:id="rId2" imgW="2971800" imgH="711000" progId="Equation.3">
                  <p:embed/>
                  <p:pic>
                    <p:nvPicPr>
                      <p:cNvPr id="14340" name="Object 4">
                        <a:extLst>
                          <a:ext uri="{FF2B5EF4-FFF2-40B4-BE49-F238E27FC236}">
                            <a16:creationId xmlns:a16="http://schemas.microsoft.com/office/drawing/2014/main" id="{B326361F-5A9E-492F-CA84-DB5E5887F3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3079750"/>
                        <a:ext cx="617855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Text Box 5">
            <a:extLst>
              <a:ext uri="{FF2B5EF4-FFF2-40B4-BE49-F238E27FC236}">
                <a16:creationId xmlns:a16="http://schemas.microsoft.com/office/drawing/2014/main" id="{50E80366-9FCA-6E3C-E7B2-B01017D5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4926013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就是一个由四个 </a:t>
            </a:r>
            <a:r>
              <a:rPr lang="en-US" altLang="zh-CN"/>
              <a:t>3 </a:t>
            </a:r>
            <a:r>
              <a:rPr lang="zh-CN" altLang="en-US"/>
              <a:t>维列向量 </a:t>
            </a:r>
            <a:r>
              <a:rPr lang="zh-CN" altLang="en-US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3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4 </a:t>
            </a:r>
            <a:r>
              <a:rPr lang="zh-CN" altLang="en-US"/>
              <a:t>构成的向量组</a:t>
            </a:r>
            <a:r>
              <a:rPr lang="en-US" altLang="zh-CN"/>
              <a:t>.</a:t>
            </a: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0FC78E34-4300-7914-3189-3F98BC6E8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1773238"/>
            <a:ext cx="82883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/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若干个同维向量组成的集合叫做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</a:t>
            </a:r>
            <a:r>
              <a:rPr lang="en-US" altLang="zh-CN"/>
              <a:t>. </a:t>
            </a:r>
            <a:endParaRPr lang="en-US" altLang="zh-CN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344" name="Text Box 8">
            <a:extLst>
              <a:ext uri="{FF2B5EF4-FFF2-40B4-BE49-F238E27FC236}">
                <a16:creationId xmlns:a16="http://schemas.microsoft.com/office/drawing/2014/main" id="{56DB4346-45DA-CB39-6498-46E0B7ED2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481263"/>
            <a:ext cx="114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例如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uild="p" autoUpdateAnimBg="0"/>
      <p:bldP spid="14341" grpId="0" build="p" autoUpdateAnimBg="0"/>
      <p:bldP spid="14342" grpId="0" build="p" autoUpdateAnimBg="0"/>
      <p:bldP spid="1434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83B43F1D-410E-51DC-AD82-931E4C70A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695325"/>
            <a:ext cx="7315200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 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矩阵与向量组的关系</a:t>
            </a:r>
            <a:endParaRPr lang="zh-CN" altLang="en-US" sz="3200"/>
          </a:p>
          <a:p>
            <a:pPr>
              <a:spcBef>
                <a:spcPct val="50000"/>
              </a:spcBef>
            </a:pPr>
            <a:r>
              <a:rPr lang="zh-CN" altLang="en-US"/>
              <a:t>        对于一个</a:t>
            </a:r>
            <a:r>
              <a:rPr lang="zh-CN" altLang="en-US" i="1"/>
              <a:t> </a:t>
            </a:r>
            <a:r>
              <a:rPr lang="en-US" altLang="zh-CN" b="0" i="1"/>
              <a:t>m</a:t>
            </a:r>
            <a:r>
              <a:rPr lang="en-US" altLang="zh-CN" sz="2400"/>
              <a:t>×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矩阵 </a:t>
            </a:r>
            <a:r>
              <a:rPr lang="en-US" altLang="zh-CN" i="1"/>
              <a:t>A</a:t>
            </a:r>
            <a:r>
              <a:rPr lang="en-US" altLang="zh-CN"/>
              <a:t> = (</a:t>
            </a:r>
            <a:r>
              <a:rPr lang="en-US" altLang="zh-CN" b="0" i="1"/>
              <a:t>a</a:t>
            </a:r>
            <a:r>
              <a:rPr lang="en-US" altLang="zh-CN" b="0" i="1" baseline="-25000"/>
              <a:t>ij</a:t>
            </a:r>
            <a:r>
              <a:rPr lang="en-US" altLang="zh-CN"/>
              <a:t>) :</a:t>
            </a:r>
          </a:p>
        </p:txBody>
      </p:sp>
      <p:graphicFrame>
        <p:nvGraphicFramePr>
          <p:cNvPr id="15363" name="Object 3">
            <a:extLst>
              <a:ext uri="{FF2B5EF4-FFF2-40B4-BE49-F238E27FC236}">
                <a16:creationId xmlns:a16="http://schemas.microsoft.com/office/drawing/2014/main" id="{009158DC-5292-F317-AA8E-364D978965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1225" y="1927225"/>
          <a:ext cx="4206875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76160" imgH="939600" progId="Equation.3">
                  <p:embed/>
                </p:oleObj>
              </mc:Choice>
              <mc:Fallback>
                <p:oleObj name="Equation" r:id="rId2" imgW="1676160" imgH="939600" progId="Equation.3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009158DC-5292-F317-AA8E-364D978965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1927225"/>
                        <a:ext cx="4206875" cy="222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Text Box 4">
            <a:extLst>
              <a:ext uri="{FF2B5EF4-FFF2-40B4-BE49-F238E27FC236}">
                <a16:creationId xmlns:a16="http://schemas.microsoft.com/office/drawing/2014/main" id="{D9EAE1D4-7B1F-2360-3560-6F7B6BDF1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03555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若令</a:t>
            </a:r>
          </a:p>
        </p:txBody>
      </p:sp>
      <p:graphicFrame>
        <p:nvGraphicFramePr>
          <p:cNvPr id="15365" name="Object 5">
            <a:extLst>
              <a:ext uri="{FF2B5EF4-FFF2-40B4-BE49-F238E27FC236}">
                <a16:creationId xmlns:a16="http://schemas.microsoft.com/office/drawing/2014/main" id="{09B72A46-8FD8-8010-0594-8989136A00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9188" y="4292600"/>
          <a:ext cx="45593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88760" imgH="939600" progId="Equation.3">
                  <p:embed/>
                </p:oleObj>
              </mc:Choice>
              <mc:Fallback>
                <p:oleObj name="Equation" r:id="rId4" imgW="1688760" imgH="939600" progId="Equation.3">
                  <p:embed/>
                  <p:pic>
                    <p:nvPicPr>
                      <p:cNvPr id="15365" name="Object 5">
                        <a:extLst>
                          <a:ext uri="{FF2B5EF4-FFF2-40B4-BE49-F238E27FC236}">
                            <a16:creationId xmlns:a16="http://schemas.microsoft.com/office/drawing/2014/main" id="{09B72A46-8FD8-8010-0594-8989136A00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188" y="4292600"/>
                        <a:ext cx="45593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utoUpdateAnimBg="0"/>
      <p:bldP spid="15364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86F94839-33EE-76F7-F3AD-C4275E90F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766763"/>
            <a:ext cx="495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则矩阵 </a:t>
            </a:r>
            <a:r>
              <a:rPr lang="en-US" altLang="zh-CN" i="1"/>
              <a:t>A </a:t>
            </a:r>
            <a:r>
              <a:rPr lang="zh-CN" altLang="en-US"/>
              <a:t>有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个</a:t>
            </a:r>
            <a:r>
              <a:rPr lang="zh-CN" altLang="en-US" i="1"/>
              <a:t> </a:t>
            </a:r>
            <a:r>
              <a:rPr lang="en-US" altLang="zh-CN" b="0" i="1"/>
              <a:t>m</a:t>
            </a:r>
            <a:r>
              <a:rPr lang="en-US" altLang="zh-CN"/>
              <a:t> </a:t>
            </a:r>
            <a:r>
              <a:rPr lang="zh-CN" altLang="en-US"/>
              <a:t>维列向量 </a:t>
            </a:r>
            <a:r>
              <a:rPr lang="en-US" altLang="zh-CN"/>
              <a:t>.</a:t>
            </a:r>
            <a:endParaRPr lang="en-US" altLang="zh-CN">
              <a:sym typeface="Symbol" panose="05050102010706020507" pitchFamily="18" charset="2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2C32251-E9D4-387E-A2AC-5B327311B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710238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= (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).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A1AB32A6-CB28-0A72-E049-42C408DE4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5119688"/>
            <a:ext cx="5318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构成一个 </a:t>
            </a:r>
            <a:r>
              <a:rPr lang="en-US" altLang="zh-CN" b="0" i="1"/>
              <a:t>m</a:t>
            </a:r>
            <a:r>
              <a:rPr lang="en-US" altLang="zh-CN" sz="2400"/>
              <a:t>×</a:t>
            </a:r>
            <a:r>
              <a:rPr lang="en-US" altLang="zh-CN" b="0" i="1"/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矩阵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B8257A50-23B1-73A3-6CD8-64BB793AE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471988"/>
            <a:ext cx="8027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例如，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个 </a:t>
            </a:r>
            <a:r>
              <a:rPr lang="en-US" altLang="zh-CN" b="0" i="1">
                <a:sym typeface="Symbol" panose="05050102010706020507" pitchFamily="18" charset="2"/>
              </a:rPr>
              <a:t>m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维列向量所组成的向量组 </a:t>
            </a:r>
            <a:r>
              <a:rPr lang="zh-CN" altLang="en-US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/>
              <a:t>··· </a:t>
            </a:r>
            <a:r>
              <a:rPr lang="en-US" altLang="zh-CN">
                <a:sym typeface="Symbol" panose="05050102010706020507" pitchFamily="18" charset="2"/>
              </a:rPr>
              <a:t>, 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F1ED1797-5B53-0474-5F6B-AD0E6A1A2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491038"/>
            <a:ext cx="1076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矩阵</a:t>
            </a:r>
            <a:r>
              <a:rPr lang="en-US" altLang="zh-CN">
                <a:sym typeface="Symbol" panose="05050102010706020507" pitchFamily="18" charset="2"/>
              </a:rPr>
              <a:t>. </a:t>
            </a: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550661FF-9F96-85AE-33D1-9711FB7B1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063" y="3846513"/>
            <a:ext cx="8262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反之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zh-CN" altLang="en-US">
                <a:sym typeface="Symbol" panose="05050102010706020507" pitchFamily="18" charset="2"/>
              </a:rPr>
              <a:t>由有限个向量所组成的向量组可以构成一个</a:t>
            </a: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3D6DC03E-B1DC-F311-6043-B74E68108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179763"/>
            <a:ext cx="7086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="0" i="1" baseline="-25000">
                <a:sym typeface="Symbol" panose="05050102010706020507" pitchFamily="18" charset="2"/>
              </a:rPr>
              <a:t>m</a:t>
            </a:r>
            <a:r>
              <a:rPr lang="en-US" altLang="zh-CN" baseline="30000">
                <a:sym typeface="Symbol" panose="05050102010706020507" pitchFamily="18" charset="2"/>
              </a:rPr>
              <a:t>T </a:t>
            </a:r>
            <a:r>
              <a:rPr lang="zh-CN" altLang="en-US">
                <a:sym typeface="Symbol" panose="05050102010706020507" pitchFamily="18" charset="2"/>
              </a:rPr>
              <a:t>称为矩阵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的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行向量组</a:t>
            </a:r>
            <a:r>
              <a:rPr lang="en-US" altLang="zh-CN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6394" name="Rectangle 10">
            <a:extLst>
              <a:ext uri="{FF2B5EF4-FFF2-40B4-BE49-F238E27FC236}">
                <a16:creationId xmlns:a16="http://schemas.microsoft.com/office/drawing/2014/main" id="{B1740DF8-4683-0153-D1DB-7C74AA4A1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592388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则矩阵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有</a:t>
            </a:r>
            <a:r>
              <a:rPr lang="zh-CN" altLang="en-US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m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个</a:t>
            </a:r>
            <a:r>
              <a:rPr lang="zh-CN" altLang="en-US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维行向量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zh-CN" altLang="en-US">
                <a:sym typeface="Symbol" panose="05050102010706020507" pitchFamily="18" charset="2"/>
              </a:rPr>
              <a:t>它们组成的向量组</a:t>
            </a:r>
            <a:r>
              <a:rPr lang="zh-CN" altLang="en-US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 baseline="30000">
                <a:sym typeface="Symbol" panose="05050102010706020507" pitchFamily="18" charset="2"/>
              </a:rPr>
              <a:t>T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 baseline="30000">
                <a:sym typeface="Symbol" panose="05050102010706020507" pitchFamily="18" charset="2"/>
              </a:rPr>
              <a:t>T</a:t>
            </a:r>
            <a:r>
              <a:rPr lang="en-US" altLang="zh-CN">
                <a:sym typeface="Symbol" panose="05050102010706020507" pitchFamily="18" charset="2"/>
              </a:rPr>
              <a:t>, </a:t>
            </a:r>
          </a:p>
        </p:txBody>
      </p:sp>
      <p:sp>
        <p:nvSpPr>
          <p:cNvPr id="16395" name="Rectangle 11">
            <a:extLst>
              <a:ext uri="{FF2B5EF4-FFF2-40B4-BE49-F238E27FC236}">
                <a16:creationId xmlns:a16="http://schemas.microsoft.com/office/drawing/2014/main" id="{BE77DA59-F4C0-FFB0-1708-E928C1E94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825" y="1920875"/>
            <a:ext cx="6634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="0" i="1" baseline="-25000">
                <a:sym typeface="Symbol" panose="05050102010706020507" pitchFamily="18" charset="2"/>
              </a:rPr>
              <a:t>i</a:t>
            </a:r>
            <a:r>
              <a:rPr lang="en-US" altLang="zh-CN" baseline="30000">
                <a:sym typeface="Symbol" panose="05050102010706020507" pitchFamily="18" charset="2"/>
              </a:rPr>
              <a:t>T</a:t>
            </a:r>
            <a:r>
              <a:rPr lang="en-US" altLang="zh-CN">
                <a:sym typeface="Symbol" panose="05050102010706020507" pitchFamily="18" charset="2"/>
              </a:rPr>
              <a:t> = ( </a:t>
            </a:r>
            <a:r>
              <a:rPr lang="en-US" altLang="zh-CN" b="0" i="1">
                <a:sym typeface="Symbol" panose="05050102010706020507" pitchFamily="18" charset="2"/>
              </a:rPr>
              <a:t>a</a:t>
            </a:r>
            <a:r>
              <a:rPr lang="en-US" altLang="zh-CN" b="0" i="1" baseline="-25000">
                <a:sym typeface="Symbol" panose="05050102010706020507" pitchFamily="18" charset="2"/>
              </a:rPr>
              <a:t>i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,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 b="0" i="1">
                <a:sym typeface="Symbol" panose="05050102010706020507" pitchFamily="18" charset="2"/>
              </a:rPr>
              <a:t>a</a:t>
            </a:r>
            <a:r>
              <a:rPr lang="en-US" altLang="zh-CN" b="0" i="1" baseline="-25000">
                <a:sym typeface="Symbol" panose="05050102010706020507" pitchFamily="18" charset="2"/>
              </a:rPr>
              <a:t>i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>
                <a:sym typeface="Symbol" panose="05050102010706020507" pitchFamily="18" charset="2"/>
              </a:rPr>
              <a:t>a</a:t>
            </a:r>
            <a:r>
              <a:rPr lang="en-US" altLang="zh-CN" b="0" i="1" baseline="-25000">
                <a:sym typeface="Symbol" panose="05050102010706020507" pitchFamily="18" charset="2"/>
              </a:rPr>
              <a:t>in</a:t>
            </a:r>
            <a:r>
              <a:rPr lang="en-US" altLang="zh-CN">
                <a:sym typeface="Symbol" panose="05050102010706020507" pitchFamily="18" charset="2"/>
              </a:rPr>
              <a:t> )  (</a:t>
            </a:r>
            <a:r>
              <a:rPr lang="en-US" altLang="zh-CN" b="0" i="1">
                <a:sym typeface="Symbol" panose="05050102010706020507" pitchFamily="18" charset="2"/>
              </a:rPr>
              <a:t>i</a:t>
            </a:r>
            <a:r>
              <a:rPr lang="en-US" altLang="zh-CN">
                <a:sym typeface="Symbol" panose="05050102010706020507" pitchFamily="18" charset="2"/>
              </a:rPr>
              <a:t> = 1, 2,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b="0" i="1">
                <a:sym typeface="Symbol" panose="05050102010706020507" pitchFamily="18" charset="2"/>
              </a:rPr>
              <a:t>m</a:t>
            </a:r>
            <a:r>
              <a:rPr lang="en-US" altLang="zh-CN">
                <a:sym typeface="Symbol" panose="05050102010706020507" pitchFamily="18" charset="2"/>
              </a:rPr>
              <a:t>),</a:t>
            </a:r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66F2E5A9-7D94-3D25-7D5F-EF0DB0318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303338"/>
            <a:ext cx="4800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ym typeface="Symbol" panose="05050102010706020507" pitchFamily="18" charset="2"/>
              </a:rPr>
              <a:t>矩阵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的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列向量组</a:t>
            </a:r>
            <a:r>
              <a:rPr lang="en-US" altLang="zh-CN">
                <a:sym typeface="Symbol" panose="05050102010706020507" pitchFamily="18" charset="2"/>
              </a:rPr>
              <a:t>. </a:t>
            </a:r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E4E8470D-8D1D-614F-F762-8B31A915F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1330325"/>
            <a:ext cx="1127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ym typeface="Symbol" panose="05050102010706020507" pitchFamily="18" charset="2"/>
              </a:rPr>
              <a:t>若令</a:t>
            </a:r>
          </a:p>
        </p:txBody>
      </p:sp>
      <p:sp>
        <p:nvSpPr>
          <p:cNvPr id="16398" name="Rectangle 14">
            <a:extLst>
              <a:ext uri="{FF2B5EF4-FFF2-40B4-BE49-F238E27FC236}">
                <a16:creationId xmlns:a16="http://schemas.microsoft.com/office/drawing/2014/main" id="{3D76646A-AD7B-3539-5F9B-F7757BE82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771525"/>
            <a:ext cx="4229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向量组 </a:t>
            </a:r>
            <a:r>
              <a:rPr lang="zh-CN" altLang="en-US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···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, </a:t>
            </a:r>
            <a:r>
              <a:rPr lang="en-US" altLang="zh-CN" i="1">
                <a:sym typeface="Symbol" panose="05050102010706020507" pitchFamily="18" charset="2"/>
              </a:rPr>
              <a:t></a:t>
            </a:r>
            <a:r>
              <a:rPr lang="en-US" altLang="zh-CN" b="0" i="1" baseline="-25000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zh-CN" altLang="en-US">
                <a:sym typeface="Symbol" panose="05050102010706020507" pitchFamily="18" charset="2"/>
              </a:rPr>
              <a:t>称为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 autoUpdateAnimBg="0"/>
      <p:bldP spid="16387" grpId="0" build="p" autoUpdateAnimBg="0" advAuto="1000"/>
      <p:bldP spid="16388" grpId="0" build="p" autoUpdateAnimBg="0" advAuto="0"/>
      <p:bldP spid="16389" grpId="0" build="p" autoUpdateAnimBg="0"/>
      <p:bldP spid="16390" grpId="0" build="p" autoUpdateAnimBg="0" advAuto="0"/>
      <p:bldP spid="16392" grpId="0" build="p" autoUpdateAnimBg="0"/>
      <p:bldP spid="16393" grpId="0" build="p" autoUpdateAnimBg="0" advAuto="0"/>
      <p:bldP spid="16394" grpId="0" build="p" autoUpdateAnimBg="0" advAuto="0"/>
      <p:bldP spid="16395" grpId="0" build="p" autoUpdateAnimBg="0" advAuto="1000"/>
      <p:bldP spid="16396" grpId="0" build="p" autoUpdateAnimBg="0" advAuto="0"/>
      <p:bldP spid="16397" grpId="0" build="p" autoUpdateAnimBg="0"/>
      <p:bldP spid="16398" grpId="0" build="p" autoUpdateAnimBg="0"/>
    </p:bld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940</TotalTime>
  <Words>1919</Words>
  <Application>Microsoft Office PowerPoint</Application>
  <PresentationFormat>全屏显示(4:3)</PresentationFormat>
  <Paragraphs>166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Equation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125</cp:revision>
  <dcterms:created xsi:type="dcterms:W3CDTF">2007-02-06T02:29:02Z</dcterms:created>
  <dcterms:modified xsi:type="dcterms:W3CDTF">2022-11-07T09:46:32Z</dcterms:modified>
</cp:coreProperties>
</file>